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2.svg" ContentType="image/svg+xml"/>
  <Override PartName="/ppt/media/image1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webExtensions/webExtension1.xml" ContentType="application/vnd.wps-officedocument.webExtension+xml"/>
  <Override PartName="/ppt/webExtensions/webExtension2.xml" ContentType="application/vnd.wps-officedocument.webExtension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7"/>
  </p:notesMasterIdLst>
  <p:sldIdLst>
    <p:sldId id="258" r:id="rId6"/>
    <p:sldId id="266" r:id="rId8"/>
    <p:sldId id="267" r:id="rId9"/>
    <p:sldId id="274" r:id="rId10"/>
    <p:sldId id="256" r:id="rId11"/>
    <p:sldId id="268" r:id="rId12"/>
    <p:sldId id="260" r:id="rId13"/>
    <p:sldId id="277" r:id="rId14"/>
    <p:sldId id="265" r:id="rId15"/>
    <p:sldId id="261" r:id="rId16"/>
    <p:sldId id="262" r:id="rId17"/>
    <p:sldId id="263" r:id="rId18"/>
    <p:sldId id="269" r:id="rId19"/>
    <p:sldId id="264" r:id="rId20"/>
    <p:sldId id="272" r:id="rId21"/>
    <p:sldId id="275" r:id="rId22"/>
    <p:sldId id="273" r:id="rId23"/>
    <p:sldId id="278" r:id="rId24"/>
    <p:sldId id="279" r:id="rId25"/>
    <p:sldId id="284" r:id="rId26"/>
    <p:sldId id="285" r:id="rId27"/>
    <p:sldId id="281" r:id="rId28"/>
    <p:sldId id="280" r:id="rId29"/>
    <p:sldId id="282" r:id="rId30"/>
    <p:sldId id="271" r:id="rId31"/>
    <p:sldId id="297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59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0" y="276"/>
      </p:cViewPr>
      <p:guideLst>
        <p:guide orient="horz" pos="2160"/>
        <p:guide pos="3840"/>
        <p:guide orient="horz" pos="2159"/>
        <p:guide pos="38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535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3.png"/><Relationship Id="rId2" Type="http://schemas.openxmlformats.org/officeDocument/2006/relationships/tags" Target="../tags/tag123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tags" Target="../tags/tag136.xm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tags" Target="../tags/tag135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3" Type="http://schemas.openxmlformats.org/officeDocument/2006/relationships/image" Target="../media/image11.svg"/><Relationship Id="rId12" Type="http://schemas.openxmlformats.org/officeDocument/2006/relationships/image" Target="../media/image10.png"/><Relationship Id="rId11" Type="http://schemas.openxmlformats.org/officeDocument/2006/relationships/tags" Target="../tags/tag148.xml"/><Relationship Id="rId10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0.png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13.svg"/><Relationship Id="rId7" Type="http://schemas.openxmlformats.org/officeDocument/2006/relationships/image" Target="../media/image4.png"/><Relationship Id="rId6" Type="http://schemas.openxmlformats.org/officeDocument/2006/relationships/tags" Target="../tags/tag163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tags" Target="../tags/tag172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0" Type="http://schemas.openxmlformats.org/officeDocument/2006/relationships/tags" Target="../tags/tag205.xml"/><Relationship Id="rId2" Type="http://schemas.openxmlformats.org/officeDocument/2006/relationships/tags" Target="../tags/tag191.xml"/><Relationship Id="rId19" Type="http://schemas.openxmlformats.org/officeDocument/2006/relationships/tags" Target="../tags/tag204.xml"/><Relationship Id="rId18" Type="http://schemas.openxmlformats.org/officeDocument/2006/relationships/tags" Target="../tags/tag20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image" Target="../media/image5.svg"/><Relationship Id="rId14" Type="http://schemas.openxmlformats.org/officeDocument/2006/relationships/image" Target="../media/image4.png"/><Relationship Id="rId13" Type="http://schemas.openxmlformats.org/officeDocument/2006/relationships/tags" Target="../tags/tag200.xml"/><Relationship Id="rId12" Type="http://schemas.openxmlformats.org/officeDocument/2006/relationships/image" Target="../media/image12.svg"/><Relationship Id="rId11" Type="http://schemas.openxmlformats.org/officeDocument/2006/relationships/image" Target="../media/image10.png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14.png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image" Target="../media/image15.png"/><Relationship Id="rId2" Type="http://schemas.openxmlformats.org/officeDocument/2006/relationships/tags" Target="../tags/tag22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image" Target="../media/image16.png"/><Relationship Id="rId2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image" Target="../media/image17.png"/><Relationship Id="rId2" Type="http://schemas.openxmlformats.org/officeDocument/2006/relationships/tags" Target="../tags/tag26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image" Target="../media/image16.png"/><Relationship Id="rId2" Type="http://schemas.openxmlformats.org/officeDocument/2006/relationships/tags" Target="../tags/tag277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image" Target="../media/image16.png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6.png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0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image" Target="../media/image16.png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0" Type="http://schemas.openxmlformats.org/officeDocument/2006/relationships/tags" Target="../tags/tag30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6.png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0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image" Target="../media/image18.png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image" Target="../media/image17.png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2" Type="http://schemas.openxmlformats.org/officeDocument/2006/relationships/tags" Target="../tags/tag365.xml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387.xml"/><Relationship Id="rId8" Type="http://schemas.openxmlformats.org/officeDocument/2006/relationships/tags" Target="../tags/tag386.xml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2" Type="http://schemas.openxmlformats.org/officeDocument/2006/relationships/tags" Target="../tags/tag390.xml"/><Relationship Id="rId11" Type="http://schemas.openxmlformats.org/officeDocument/2006/relationships/tags" Target="../tags/tag389.xml"/><Relationship Id="rId10" Type="http://schemas.openxmlformats.org/officeDocument/2006/relationships/tags" Target="../tags/tag388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4" Type="http://schemas.openxmlformats.org/officeDocument/2006/relationships/tags" Target="../tags/tag421.xml"/><Relationship Id="rId13" Type="http://schemas.openxmlformats.org/officeDocument/2006/relationships/tags" Target="../tags/tag420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7" Type="http://schemas.openxmlformats.org/officeDocument/2006/relationships/tags" Target="../tags/tag427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36.xml"/><Relationship Id="rId8" Type="http://schemas.openxmlformats.org/officeDocument/2006/relationships/tags" Target="../tags/tag435.xml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1" Type="http://schemas.openxmlformats.org/officeDocument/2006/relationships/tags" Target="../tags/tag438.xml"/><Relationship Id="rId10" Type="http://schemas.openxmlformats.org/officeDocument/2006/relationships/tags" Target="../tags/tag437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1" Type="http://schemas.openxmlformats.org/officeDocument/2006/relationships/tags" Target="../tags/tag458.xml"/><Relationship Id="rId10" Type="http://schemas.openxmlformats.org/officeDocument/2006/relationships/tags" Target="../tags/tag457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1" Type="http://schemas.openxmlformats.org/officeDocument/2006/relationships/tags" Target="../tags/tag468.xml"/><Relationship Id="rId10" Type="http://schemas.openxmlformats.org/officeDocument/2006/relationships/tags" Target="../tags/tag467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3" Type="http://schemas.openxmlformats.org/officeDocument/2006/relationships/tags" Target="../tags/tag493.xml"/><Relationship Id="rId12" Type="http://schemas.openxmlformats.org/officeDocument/2006/relationships/tags" Target="../tags/tag492.xml"/><Relationship Id="rId11" Type="http://schemas.openxmlformats.org/officeDocument/2006/relationships/tags" Target="../tags/tag491.xml"/><Relationship Id="rId10" Type="http://schemas.openxmlformats.org/officeDocument/2006/relationships/tags" Target="../tags/tag490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2656" r="9506" b="7691"/>
          <a:stretch>
            <a:fillRect/>
          </a:stretch>
        </p:blipFill>
        <p:spPr>
          <a:xfrm>
            <a:off x="6481083" y="-1"/>
            <a:ext cx="5710917" cy="6858001"/>
          </a:xfrm>
          <a:prstGeom prst="rect">
            <a:avLst/>
          </a:prstGeom>
        </p:spPr>
      </p:pic>
      <p:sp>
        <p:nvSpPr>
          <p:cNvPr id="11" name="圆角矩形 139"/>
          <p:cNvSpPr/>
          <p:nvPr userDrawn="1">
            <p:custDataLst>
              <p:tags r:id="rId4"/>
            </p:custDataLst>
          </p:nvPr>
        </p:nvSpPr>
        <p:spPr>
          <a:xfrm>
            <a:off x="588010" y="4394835"/>
            <a:ext cx="5123815" cy="556260"/>
          </a:xfrm>
          <a:prstGeom prst="roundRect">
            <a:avLst>
              <a:gd name="adj" fmla="val 22602"/>
            </a:avLst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469900" dist="114300" dir="2700000" algn="tl" rotWithShape="0">
              <a:srgbClr val="1185F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588010" y="1065111"/>
            <a:ext cx="6006147" cy="2348836"/>
          </a:xfrm>
        </p:spPr>
        <p:txBody>
          <a:bodyPr lIns="101600" tIns="38100" rIns="25400" bIns="38100" anchor="t" anchorCtr="0">
            <a:normAutofit/>
          </a:bodyPr>
          <a:lstStyle>
            <a:lvl1pPr algn="l">
              <a:defRPr sz="6600" spc="600">
                <a:gradFill>
                  <a:gsLst>
                    <a:gs pos="74000">
                      <a:schemeClr val="accent1">
                        <a:lumMod val="50000"/>
                      </a:schemeClr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127760" y="4425240"/>
            <a:ext cx="4043680" cy="455138"/>
          </a:xfrm>
        </p:spPr>
        <p:txBody>
          <a:bodyPr lIns="101600" tIns="38100" rIns="76200" bIns="3810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00" b="1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100000">
              <a:schemeClr val="tx2">
                <a:lumMod val="50000"/>
              </a:schemeClr>
            </a:gs>
            <a:gs pos="0">
              <a:schemeClr val="tx2">
                <a:lumMod val="90000"/>
              </a:schemeClr>
            </a:gs>
            <a:gs pos="30000">
              <a:schemeClr val="tx2">
                <a:lumMod val="75000"/>
              </a:schemeClr>
            </a:gs>
            <a:gs pos="60000">
              <a:schemeClr val="tx2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12" y="0"/>
            <a:ext cx="6544588" cy="5277587"/>
          </a:xfrm>
          <a:prstGeom prst="rect">
            <a:avLst/>
          </a:prstGeom>
        </p:spPr>
      </p:pic>
      <p:sp>
        <p:nvSpPr>
          <p:cNvPr id="11" name="圆角矩形 139"/>
          <p:cNvSpPr/>
          <p:nvPr userDrawn="1">
            <p:custDataLst>
              <p:tags r:id="rId4"/>
            </p:custDataLst>
          </p:nvPr>
        </p:nvSpPr>
        <p:spPr>
          <a:xfrm>
            <a:off x="759460" y="836295"/>
            <a:ext cx="4203065" cy="409575"/>
          </a:xfrm>
          <a:prstGeom prst="roundRect">
            <a:avLst>
              <a:gd name="adj" fmla="val 22602"/>
            </a:avLst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254000" dist="139700" dir="2700000" algn="tl" rotWithShape="0">
              <a:schemeClr val="bg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>
            <a:off x="958850" y="945515"/>
            <a:ext cx="209550" cy="202565"/>
            <a:chOff x="6089" y="5693"/>
            <a:chExt cx="667" cy="645"/>
          </a:xfrm>
        </p:grpSpPr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6089" y="5693"/>
              <a:ext cx="532" cy="5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14" name="直接连接符 13"/>
            <p:cNvCxnSpPr>
              <a:stCxn id="13" idx="5"/>
            </p:cNvCxnSpPr>
            <p:nvPr>
              <p:custDataLst>
                <p:tags r:id="rId7"/>
              </p:custDataLst>
            </p:nvPr>
          </p:nvCxnSpPr>
          <p:spPr>
            <a:xfrm>
              <a:off x="6595" y="6197"/>
              <a:ext cx="161" cy="141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 userDrawn="1">
            <p:custDataLst>
              <p:tags r:id="rId8"/>
            </p:custDataLst>
          </p:nvPr>
        </p:nvCxnSpPr>
        <p:spPr>
          <a:xfrm>
            <a:off x="1315720" y="971550"/>
            <a:ext cx="1270" cy="150495"/>
          </a:xfrm>
          <a:prstGeom prst="line">
            <a:avLst/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759460" y="3277235"/>
            <a:ext cx="5821680" cy="1321435"/>
          </a:xfrm>
        </p:spPr>
        <p:txBody>
          <a:bodyPr lIns="101600" tIns="38100" rIns="63500" bIns="38100" anchor="ctr" anchorCtr="0">
            <a:noAutofit/>
          </a:bodyPr>
          <a:lstStyle>
            <a:lvl1pPr>
              <a:defRPr sz="6000" u="none" strike="noStrike" kern="1200" cap="none" spc="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759460" y="4633876"/>
            <a:ext cx="5821680" cy="1480258"/>
          </a:xfrm>
        </p:spPr>
        <p:txBody>
          <a:bodyPr lIns="101600" tIns="38100" rIns="76200" bIns="38100">
            <a:normAutofit/>
          </a:bodyPr>
          <a:lstStyle>
            <a:lvl1pPr marL="0" indent="0" eaLnBrk="1" fontAlgn="auto" latinLnBrk="0" hangingPunct="1">
              <a:lnSpc>
                <a:spcPct val="150000"/>
              </a:lnSpc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1406524" y="846304"/>
            <a:ext cx="3452299" cy="38955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 spc="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61000">
              <a:schemeClr val="tx2">
                <a:lumMod val="50000"/>
              </a:schemeClr>
            </a:gs>
            <a:gs pos="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12090" r="7794" b="27069"/>
          <a:stretch>
            <a:fillRect/>
          </a:stretch>
        </p:blipFill>
        <p:spPr>
          <a:xfrm>
            <a:off x="-11430" y="1527175"/>
            <a:ext cx="12219305" cy="5337810"/>
          </a:xfrm>
          <a:prstGeom prst="rect">
            <a:avLst/>
          </a:prstGeom>
        </p:spPr>
      </p:pic>
      <p:sp>
        <p:nvSpPr>
          <p:cNvPr id="17" name="矩形 16" hidden="1"/>
          <p:cNvSpPr/>
          <p:nvPr userDrawn="1">
            <p:custDataLst>
              <p:tags r:id="rId4"/>
            </p:custDataLst>
          </p:nvPr>
        </p:nvSpPr>
        <p:spPr>
          <a:xfrm>
            <a:off x="-27305" y="511175"/>
            <a:ext cx="12219305" cy="6346825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  <a:alpha val="0"/>
                </a:schemeClr>
              </a:gs>
              <a:gs pos="0">
                <a:schemeClr val="tx2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圆角矩形 139"/>
          <p:cNvSpPr/>
          <p:nvPr userDrawn="1">
            <p:custDataLst>
              <p:tags r:id="rId5"/>
            </p:custDataLst>
          </p:nvPr>
        </p:nvSpPr>
        <p:spPr>
          <a:xfrm>
            <a:off x="3020695" y="1513205"/>
            <a:ext cx="6163310" cy="764540"/>
          </a:xfrm>
          <a:prstGeom prst="roundRect">
            <a:avLst>
              <a:gd name="adj" fmla="val 18892"/>
            </a:avLst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schemeClr val="bg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>
            <p:custDataLst>
              <p:tags r:id="rId6"/>
            </p:custDataLst>
          </p:nvPr>
        </p:nvGrpSpPr>
        <p:grpSpPr>
          <a:xfrm>
            <a:off x="3364230" y="1696720"/>
            <a:ext cx="433070" cy="418465"/>
            <a:chOff x="6089" y="5693"/>
            <a:chExt cx="667" cy="645"/>
          </a:xfrm>
        </p:grpSpPr>
        <p:sp>
          <p:nvSpPr>
            <p:cNvPr id="21" name="椭圆 20"/>
            <p:cNvSpPr/>
            <p:nvPr>
              <p:custDataLst>
                <p:tags r:id="rId7"/>
              </p:custDataLst>
            </p:nvPr>
          </p:nvSpPr>
          <p:spPr>
            <a:xfrm>
              <a:off x="6089" y="5693"/>
              <a:ext cx="532" cy="53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>
              <a:stCxn id="21" idx="5"/>
            </p:cNvCxnSpPr>
            <p:nvPr>
              <p:custDataLst>
                <p:tags r:id="rId8"/>
              </p:custDataLst>
            </p:nvPr>
          </p:nvCxnSpPr>
          <p:spPr>
            <a:xfrm>
              <a:off x="6543" y="6147"/>
              <a:ext cx="213" cy="191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/>
          <p:nvPr userDrawn="1">
            <p:custDataLst>
              <p:tags r:id="rId9"/>
            </p:custDataLst>
          </p:nvPr>
        </p:nvCxnSpPr>
        <p:spPr>
          <a:xfrm>
            <a:off x="4102100" y="1750695"/>
            <a:ext cx="3175" cy="311150"/>
          </a:xfrm>
          <a:prstGeom prst="line">
            <a:avLst/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978592" y="2477767"/>
            <a:ext cx="4245609" cy="867413"/>
          </a:xfrm>
        </p:spPr>
        <p:txBody>
          <a:bodyPr vert="horz" lIns="101600" tIns="38100" rIns="254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1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/>
            <p:custDataLst>
              <p:tags r:id="rId11"/>
            </p:custDataLst>
          </p:nvPr>
        </p:nvSpPr>
        <p:spPr>
          <a:xfrm>
            <a:off x="4282440" y="1565275"/>
            <a:ext cx="4787265" cy="6667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1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2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3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599" t="26815" r="5263" b="15789"/>
          <a:stretch>
            <a:fillRect/>
          </a:stretch>
        </p:blipFill>
        <p:spPr>
          <a:xfrm rot="10800000">
            <a:off x="8877300" y="4182110"/>
            <a:ext cx="3314700" cy="2675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14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599" t="26815" r="5263" b="15789"/>
          <a:stretch>
            <a:fillRect/>
          </a:stretch>
        </p:blipFill>
        <p:spPr>
          <a:xfrm>
            <a:off x="0" y="0"/>
            <a:ext cx="2299855" cy="185634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3" name="图片 13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3599" t="26815" r="5263" b="15789"/>
          <a:stretch>
            <a:fillRect/>
          </a:stretch>
        </p:blipFill>
        <p:spPr>
          <a:xfrm rot="5400000" flipH="1">
            <a:off x="10263259" y="4922809"/>
            <a:ext cx="1805036" cy="1456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14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3599" t="26815" r="5263" b="15789"/>
          <a:stretch>
            <a:fillRect/>
          </a:stretch>
        </p:blipFill>
        <p:spPr>
          <a:xfrm>
            <a:off x="0" y="1"/>
            <a:ext cx="2059709" cy="166250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rgbClr val="FFF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330200" y="443865"/>
            <a:ext cx="529590" cy="125095"/>
            <a:chOff x="725" y="770"/>
            <a:chExt cx="1010" cy="238"/>
          </a:xfrm>
        </p:grpSpPr>
        <p:sp>
          <p:nvSpPr>
            <p:cNvPr id="4" name="椭圆 3"/>
            <p:cNvSpPr/>
            <p:nvPr userDrawn="1">
              <p:custDataLst>
                <p:tags r:id="rId4"/>
              </p:custDataLst>
            </p:nvPr>
          </p:nvSpPr>
          <p:spPr>
            <a:xfrm>
              <a:off x="725" y="770"/>
              <a:ext cx="239" cy="23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>
              <p:custDataLst>
                <p:tags r:id="rId5"/>
              </p:custDataLst>
            </p:nvPr>
          </p:nvSpPr>
          <p:spPr>
            <a:xfrm>
              <a:off x="1111" y="770"/>
              <a:ext cx="239" cy="2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1497" y="770"/>
              <a:ext cx="239" cy="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3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3599" t="26815" r="5263" b="15789"/>
          <a:stretch>
            <a:fillRect/>
          </a:stretch>
        </p:blipFill>
        <p:spPr>
          <a:xfrm rot="5400000" flipH="1">
            <a:off x="9930765" y="4596765"/>
            <a:ext cx="2502535" cy="201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rgbClr val="FFF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13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99" t="26815" r="5263" b="15789"/>
          <a:stretch>
            <a:fillRect/>
          </a:stretch>
        </p:blipFill>
        <p:spPr>
          <a:xfrm rot="5400000" flipH="1">
            <a:off x="9930765" y="4596765"/>
            <a:ext cx="2502535" cy="201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14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599" t="26815" r="5263" b="15789"/>
          <a:stretch>
            <a:fillRect/>
          </a:stretch>
        </p:blipFill>
        <p:spPr>
          <a:xfrm>
            <a:off x="0" y="0"/>
            <a:ext cx="2502535" cy="201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rgbClr val="FFF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13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99" t="26815" r="5263" b="15789"/>
          <a:stretch>
            <a:fillRect/>
          </a:stretch>
        </p:blipFill>
        <p:spPr>
          <a:xfrm rot="5400000" flipH="1">
            <a:off x="10558609" y="5227008"/>
            <a:ext cx="1805036" cy="1456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14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599" t="26815" r="5263" b="15789"/>
          <a:stretch>
            <a:fillRect/>
          </a:stretch>
        </p:blipFill>
        <p:spPr>
          <a:xfrm>
            <a:off x="0" y="0"/>
            <a:ext cx="2502535" cy="201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rgbClr val="FFF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11711941" y="349885"/>
            <a:ext cx="268605" cy="259715"/>
            <a:chOff x="17403" y="1360"/>
            <a:chExt cx="449" cy="433"/>
          </a:xfrm>
        </p:grpSpPr>
        <p:sp>
          <p:nvSpPr>
            <p:cNvPr id="4" name="椭圆 3"/>
            <p:cNvSpPr/>
            <p:nvPr userDrawn="1">
              <p:custDataLst>
                <p:tags r:id="rId4"/>
              </p:custDataLst>
            </p:nvPr>
          </p:nvSpPr>
          <p:spPr>
            <a:xfrm>
              <a:off x="17403" y="1360"/>
              <a:ext cx="357" cy="35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cxnSp>
          <p:nvCxnSpPr>
            <p:cNvPr id="5" name="直接连接符 4"/>
            <p:cNvCxnSpPr>
              <a:stCxn id="4" idx="5"/>
            </p:cNvCxnSpPr>
            <p:nvPr userDrawn="1">
              <p:custDataLst>
                <p:tags r:id="rId5"/>
              </p:custDataLst>
            </p:nvPr>
          </p:nvCxnSpPr>
          <p:spPr>
            <a:xfrm>
              <a:off x="17708" y="1664"/>
              <a:ext cx="144" cy="129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rgbClr val="FFFF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11565255" y="1214120"/>
            <a:ext cx="239395" cy="231140"/>
            <a:chOff x="17403" y="1360"/>
            <a:chExt cx="448" cy="432"/>
          </a:xfrm>
        </p:grpSpPr>
        <p:sp>
          <p:nvSpPr>
            <p:cNvPr id="4" name="椭圆 3"/>
            <p:cNvSpPr/>
            <p:nvPr userDrawn="1">
              <p:custDataLst>
                <p:tags r:id="rId4"/>
              </p:custDataLst>
            </p:nvPr>
          </p:nvSpPr>
          <p:spPr>
            <a:xfrm>
              <a:off x="17403" y="1360"/>
              <a:ext cx="357" cy="35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cxnSp>
          <p:nvCxnSpPr>
            <p:cNvPr id="5" name="直接连接符 4"/>
            <p:cNvCxnSpPr/>
            <p:nvPr userDrawn="1">
              <p:custDataLst>
                <p:tags r:id="rId5"/>
              </p:custDataLst>
            </p:nvPr>
          </p:nvCxnSpPr>
          <p:spPr>
            <a:xfrm>
              <a:off x="17743" y="1698"/>
              <a:ext cx="108" cy="95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 userDrawn="1">
            <p:custDataLst>
              <p:tags r:id="rId6"/>
            </p:custDataLst>
          </p:nvPr>
        </p:nvGrpSpPr>
        <p:grpSpPr>
          <a:xfrm>
            <a:off x="462280" y="1214120"/>
            <a:ext cx="529590" cy="125095"/>
            <a:chOff x="725" y="770"/>
            <a:chExt cx="1010" cy="238"/>
          </a:xfrm>
        </p:grpSpPr>
        <p:sp>
          <p:nvSpPr>
            <p:cNvPr id="12" name="椭圆 11"/>
            <p:cNvSpPr/>
            <p:nvPr userDrawn="1">
              <p:custDataLst>
                <p:tags r:id="rId7"/>
              </p:custDataLst>
            </p:nvPr>
          </p:nvSpPr>
          <p:spPr>
            <a:xfrm>
              <a:off x="725" y="770"/>
              <a:ext cx="239" cy="23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8"/>
              </p:custDataLst>
            </p:nvPr>
          </p:nvSpPr>
          <p:spPr>
            <a:xfrm>
              <a:off x="1111" y="770"/>
              <a:ext cx="239" cy="2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9"/>
              </p:custDataLst>
            </p:nvPr>
          </p:nvSpPr>
          <p:spPr>
            <a:xfrm>
              <a:off x="1497" y="770"/>
              <a:ext cx="239" cy="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3599" t="26815" r="5263" b="15789"/>
          <a:stretch>
            <a:fillRect/>
          </a:stretch>
        </p:blipFill>
        <p:spPr>
          <a:xfrm rot="10800000" flipH="1">
            <a:off x="-2540" y="3222625"/>
            <a:ext cx="3314700" cy="2675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 descr="templates\docerresourceshop\icons\\31393935333135313b31393938313930353bd2b5bca8d7f8b1ead6e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3599" t="26815" r="5263" b="15789"/>
          <a:stretch>
            <a:fillRect/>
          </a:stretch>
        </p:blipFill>
        <p:spPr>
          <a:xfrm rot="10800000">
            <a:off x="8877300" y="3222625"/>
            <a:ext cx="3314700" cy="2675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304" h="8316">
                <a:moveTo>
                  <a:pt x="0" y="0"/>
                </a:moveTo>
                <a:lnTo>
                  <a:pt x="10304" y="0"/>
                </a:lnTo>
                <a:lnTo>
                  <a:pt x="10304" y="8316"/>
                </a:lnTo>
                <a:lnTo>
                  <a:pt x="0" y="83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>
            <a:lum bright="6000" contrast="6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796290" y="1569720"/>
            <a:ext cx="6793230" cy="3337560"/>
          </a:xfrm>
        </p:spPr>
        <p:txBody>
          <a:bodyPr lIns="101600" tIns="38100" rIns="25400" bIns="38100" anchor="t" anchorCtr="0">
            <a:noAutofit/>
          </a:bodyPr>
          <a:lstStyle>
            <a:lvl1pPr algn="l">
              <a:defRPr sz="10400" spc="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802553" y="563368"/>
            <a:ext cx="4512397" cy="584712"/>
          </a:xfrm>
        </p:spPr>
        <p:txBody>
          <a:bodyPr lIns="101600" tIns="38100" rIns="76200" bIns="3810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b="1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 hasCustomPrompt="1"/>
            <p:custDataLst>
              <p:tags r:id="rId9"/>
            </p:custDataLst>
          </p:nvPr>
        </p:nvSpPr>
        <p:spPr>
          <a:xfrm>
            <a:off x="7136130" y="563368"/>
            <a:ext cx="4512397" cy="58471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800" b="1"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22_画板 1 副本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>
            <a:lum contrast="-12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98525" y="985154"/>
            <a:ext cx="9492615" cy="990600"/>
          </a:xfrm>
        </p:spPr>
        <p:txBody>
          <a:bodyPr lIns="101600" tIns="38100" rIns="63500" bIns="38100" anchor="b" anchorCtr="0">
            <a:normAutofit/>
          </a:bodyPr>
          <a:lstStyle>
            <a:lvl1pPr>
              <a:defRPr sz="4800" u="none" strike="noStrike" kern="1200" cap="none" spc="300" normalizeH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79743" y="2005491"/>
            <a:ext cx="9511398" cy="1174589"/>
          </a:xfrm>
        </p:spPr>
        <p:txBody>
          <a:bodyPr lIns="101600" tIns="38100" rIns="76200" bIns="381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4625975"/>
            <a:ext cx="12192000" cy="2232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email"/>
          <a:srcRect t="13979"/>
          <a:stretch>
            <a:fillRect/>
          </a:stretch>
        </p:blipFill>
        <p:spPr>
          <a:xfrm>
            <a:off x="-1" y="959224"/>
            <a:ext cx="12192000" cy="5898776"/>
          </a:xfrm>
          <a:prstGeom prst="rect">
            <a:avLst/>
          </a:prstGeom>
        </p:spPr>
      </p:pic>
      <p:sp>
        <p:nvSpPr>
          <p:cNvPr id="13" name="任意多边形 8"/>
          <p:cNvSpPr/>
          <p:nvPr userDrawn="1">
            <p:custDataLst>
              <p:tags r:id="rId4"/>
            </p:custDataLst>
          </p:nvPr>
        </p:nvSpPr>
        <p:spPr>
          <a:xfrm>
            <a:off x="850900" y="950595"/>
            <a:ext cx="577850" cy="563880"/>
          </a:xfrm>
          <a:custGeom>
            <a:avLst/>
            <a:gdLst>
              <a:gd name="connsiteX0" fmla="*/ 0 w 1856"/>
              <a:gd name="connsiteY0" fmla="*/ 1856 h 1856"/>
              <a:gd name="connsiteX1" fmla="*/ 0 w 1856"/>
              <a:gd name="connsiteY1" fmla="*/ 0 h 1856"/>
              <a:gd name="connsiteX2" fmla="*/ 1856 w 1856"/>
              <a:gd name="connsiteY2" fmla="*/ 0 h 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" h="1856">
                <a:moveTo>
                  <a:pt x="0" y="1856"/>
                </a:moveTo>
                <a:lnTo>
                  <a:pt x="0" y="0"/>
                </a:lnTo>
                <a:lnTo>
                  <a:pt x="185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9"/>
          <p:cNvSpPr/>
          <p:nvPr userDrawn="1">
            <p:custDataLst>
              <p:tags r:id="rId5"/>
            </p:custDataLst>
          </p:nvPr>
        </p:nvSpPr>
        <p:spPr>
          <a:xfrm rot="10800000">
            <a:off x="10749280" y="5339080"/>
            <a:ext cx="577850" cy="563880"/>
          </a:xfrm>
          <a:custGeom>
            <a:avLst/>
            <a:gdLst>
              <a:gd name="connsiteX0" fmla="*/ 0 w 1856"/>
              <a:gd name="connsiteY0" fmla="*/ 1856 h 1856"/>
              <a:gd name="connsiteX1" fmla="*/ 0 w 1856"/>
              <a:gd name="connsiteY1" fmla="*/ 0 h 1856"/>
              <a:gd name="connsiteX2" fmla="*/ 1856 w 1856"/>
              <a:gd name="connsiteY2" fmla="*/ 0 h 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" h="1856">
                <a:moveTo>
                  <a:pt x="0" y="1856"/>
                </a:moveTo>
                <a:lnTo>
                  <a:pt x="0" y="0"/>
                </a:lnTo>
                <a:lnTo>
                  <a:pt x="185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 userDrawn="1">
            <p:custDataLst>
              <p:tags r:id="rId6"/>
            </p:custDataLst>
          </p:nvPr>
        </p:nvSpPr>
        <p:spPr>
          <a:xfrm flipH="1">
            <a:off x="10749280" y="950595"/>
            <a:ext cx="577850" cy="563880"/>
          </a:xfrm>
          <a:custGeom>
            <a:avLst/>
            <a:gdLst>
              <a:gd name="connsiteX0" fmla="*/ 0 w 1856"/>
              <a:gd name="connsiteY0" fmla="*/ 1856 h 1856"/>
              <a:gd name="connsiteX1" fmla="*/ 0 w 1856"/>
              <a:gd name="connsiteY1" fmla="*/ 0 h 1856"/>
              <a:gd name="connsiteX2" fmla="*/ 1856 w 1856"/>
              <a:gd name="connsiteY2" fmla="*/ 0 h 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" h="1856">
                <a:moveTo>
                  <a:pt x="0" y="1856"/>
                </a:moveTo>
                <a:lnTo>
                  <a:pt x="0" y="0"/>
                </a:lnTo>
                <a:lnTo>
                  <a:pt x="185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>
            <p:custDataLst>
              <p:tags r:id="rId7"/>
            </p:custDataLst>
          </p:nvPr>
        </p:nvSpPr>
        <p:spPr>
          <a:xfrm rot="10800000" flipH="1">
            <a:off x="850900" y="5466080"/>
            <a:ext cx="577850" cy="563880"/>
          </a:xfrm>
          <a:custGeom>
            <a:avLst/>
            <a:gdLst>
              <a:gd name="connsiteX0" fmla="*/ 0 w 1856"/>
              <a:gd name="connsiteY0" fmla="*/ 1856 h 1856"/>
              <a:gd name="connsiteX1" fmla="*/ 0 w 1856"/>
              <a:gd name="connsiteY1" fmla="*/ 0 h 1856"/>
              <a:gd name="connsiteX2" fmla="*/ 1856 w 1856"/>
              <a:gd name="connsiteY2" fmla="*/ 0 h 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" h="1856">
                <a:moveTo>
                  <a:pt x="0" y="1856"/>
                </a:moveTo>
                <a:lnTo>
                  <a:pt x="0" y="0"/>
                </a:lnTo>
                <a:lnTo>
                  <a:pt x="185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098357" y="2117725"/>
            <a:ext cx="7995285" cy="1763395"/>
          </a:xfrm>
        </p:spPr>
        <p:txBody>
          <a:bodyPr vert="horz" lIns="101600" tIns="38100" rIns="254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18"/>
          <p:cNvSpPr>
            <a:spLocks noGrp="1"/>
          </p:cNvSpPr>
          <p:nvPr>
            <p:ph sz="quarter" idx="13" hasCustomPrompt="1"/>
            <p:custDataLst>
              <p:tags r:id="rId12"/>
            </p:custDataLst>
          </p:nvPr>
        </p:nvSpPr>
        <p:spPr>
          <a:xfrm>
            <a:off x="3131184" y="3953660"/>
            <a:ext cx="5929630" cy="838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4625975"/>
            <a:ext cx="12192000" cy="2232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未标题-2_画板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292800" y="4428982"/>
            <a:ext cx="11606400" cy="21248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4" name="图片 3" descr="未标题-2_画板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0" y="4625975"/>
            <a:ext cx="12192000" cy="2232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" name="图片 3" descr="未标题-2_画板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0" y="4625975"/>
            <a:ext cx="12192000" cy="2232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" name="图片 3" descr="未标题-2_画板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 flipV="1">
            <a:off x="4237" y="0"/>
            <a:ext cx="12192000" cy="2232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96" y="0"/>
            <a:ext cx="1501604" cy="9144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" name="图片 2" descr="未标题-2_画板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email"/>
          <a:srcRect t="13979"/>
          <a:stretch>
            <a:fillRect/>
          </a:stretch>
        </p:blipFill>
        <p:spPr>
          <a:xfrm>
            <a:off x="-1587" y="0"/>
            <a:ext cx="12192000" cy="58987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1"/>
          <p:cNvSpPr/>
          <p:nvPr userDrawn="1">
            <p:custDataLst>
              <p:tags r:id="rId2"/>
            </p:custDataLst>
          </p:nvPr>
        </p:nvSpPr>
        <p:spPr>
          <a:xfrm rot="7440000" flipH="1">
            <a:off x="8440420" y="-2009775"/>
            <a:ext cx="3221990" cy="474408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231" h="6230">
                <a:moveTo>
                  <a:pt x="2694" y="0"/>
                </a:moveTo>
                <a:lnTo>
                  <a:pt x="4231" y="1036"/>
                </a:lnTo>
                <a:lnTo>
                  <a:pt x="4131" y="1185"/>
                </a:lnTo>
                <a:lnTo>
                  <a:pt x="4111" y="1185"/>
                </a:lnTo>
                <a:cubicBezTo>
                  <a:pt x="2636" y="1203"/>
                  <a:pt x="1446" y="2405"/>
                  <a:pt x="1446" y="3884"/>
                </a:cubicBezTo>
                <a:cubicBezTo>
                  <a:pt x="1446" y="4234"/>
                  <a:pt x="1512" y="4568"/>
                  <a:pt x="1633" y="4874"/>
                </a:cubicBezTo>
                <a:lnTo>
                  <a:pt x="1636" y="4882"/>
                </a:lnTo>
                <a:lnTo>
                  <a:pt x="727" y="6230"/>
                </a:lnTo>
                <a:lnTo>
                  <a:pt x="708" y="6202"/>
                </a:lnTo>
                <a:cubicBezTo>
                  <a:pt x="261" y="5540"/>
                  <a:pt x="0" y="4743"/>
                  <a:pt x="0" y="3884"/>
                </a:cubicBezTo>
                <a:cubicBezTo>
                  <a:pt x="0" y="2113"/>
                  <a:pt x="1110" y="602"/>
                  <a:pt x="2673" y="8"/>
                </a:cubicBezTo>
                <a:lnTo>
                  <a:pt x="2694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9" name="任意多边形 21"/>
          <p:cNvSpPr/>
          <p:nvPr userDrawn="1">
            <p:custDataLst>
              <p:tags r:id="rId3"/>
            </p:custDataLst>
          </p:nvPr>
        </p:nvSpPr>
        <p:spPr>
          <a:xfrm rot="7440000" flipH="1">
            <a:off x="10419715" y="-662305"/>
            <a:ext cx="1408430" cy="3221990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14" h="4379">
                <a:moveTo>
                  <a:pt x="321" y="0"/>
                </a:moveTo>
                <a:lnTo>
                  <a:pt x="1557" y="833"/>
                </a:lnTo>
                <a:lnTo>
                  <a:pt x="1548" y="864"/>
                </a:lnTo>
                <a:cubicBezTo>
                  <a:pt x="1481" y="1099"/>
                  <a:pt x="1446" y="1347"/>
                  <a:pt x="1446" y="1603"/>
                </a:cubicBezTo>
                <a:cubicBezTo>
                  <a:pt x="1446" y="2162"/>
                  <a:pt x="1616" y="2682"/>
                  <a:pt x="1907" y="3112"/>
                </a:cubicBezTo>
                <a:lnTo>
                  <a:pt x="1914" y="3122"/>
                </a:lnTo>
                <a:lnTo>
                  <a:pt x="1066" y="4379"/>
                </a:lnTo>
                <a:lnTo>
                  <a:pt x="1044" y="4353"/>
                </a:lnTo>
                <a:cubicBezTo>
                  <a:pt x="394" y="3622"/>
                  <a:pt x="0" y="2658"/>
                  <a:pt x="0" y="1603"/>
                </a:cubicBezTo>
                <a:cubicBezTo>
                  <a:pt x="0" y="1048"/>
                  <a:pt x="109" y="519"/>
                  <a:pt x="306" y="36"/>
                </a:cubicBezTo>
                <a:lnTo>
                  <a:pt x="321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3" name="任意多边形 9"/>
          <p:cNvSpPr/>
          <p:nvPr userDrawn="1">
            <p:custDataLst>
              <p:tags r:id="rId4"/>
            </p:custDataLst>
          </p:nvPr>
        </p:nvSpPr>
        <p:spPr>
          <a:xfrm rot="14160000">
            <a:off x="6916420" y="4490720"/>
            <a:ext cx="3405505" cy="4325620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45" h="6662">
                <a:moveTo>
                  <a:pt x="4394" y="0"/>
                </a:moveTo>
                <a:lnTo>
                  <a:pt x="4422" y="36"/>
                </a:lnTo>
                <a:cubicBezTo>
                  <a:pt x="4939" y="728"/>
                  <a:pt x="5245" y="1586"/>
                  <a:pt x="5245" y="2517"/>
                </a:cubicBezTo>
                <a:cubicBezTo>
                  <a:pt x="5245" y="4806"/>
                  <a:pt x="3389" y="6662"/>
                  <a:pt x="1100" y="6662"/>
                </a:cubicBezTo>
                <a:cubicBezTo>
                  <a:pt x="724" y="6662"/>
                  <a:pt x="360" y="6612"/>
                  <a:pt x="14" y="6518"/>
                </a:cubicBezTo>
                <a:lnTo>
                  <a:pt x="0" y="6515"/>
                </a:lnTo>
                <a:lnTo>
                  <a:pt x="882" y="5208"/>
                </a:lnTo>
                <a:lnTo>
                  <a:pt x="892" y="5208"/>
                </a:lnTo>
                <a:cubicBezTo>
                  <a:pt x="960" y="5214"/>
                  <a:pt x="1030" y="5216"/>
                  <a:pt x="1100" y="5216"/>
                </a:cubicBezTo>
                <a:cubicBezTo>
                  <a:pt x="2591" y="5216"/>
                  <a:pt x="3799" y="4008"/>
                  <a:pt x="3799" y="2517"/>
                </a:cubicBezTo>
                <a:cubicBezTo>
                  <a:pt x="3799" y="2097"/>
                  <a:pt x="3704" y="1700"/>
                  <a:pt x="3533" y="1346"/>
                </a:cubicBezTo>
                <a:lnTo>
                  <a:pt x="3513" y="1306"/>
                </a:lnTo>
                <a:lnTo>
                  <a:pt x="4394" y="0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4" name="任意多边形 3"/>
          <p:cNvSpPr/>
          <p:nvPr userDrawn="1">
            <p:custDataLst>
              <p:tags r:id="rId5"/>
            </p:custDataLst>
          </p:nvPr>
        </p:nvSpPr>
        <p:spPr>
          <a:xfrm rot="19440000">
            <a:off x="7723505" y="3901440"/>
            <a:ext cx="4767580" cy="234759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574" h="3730">
                <a:moveTo>
                  <a:pt x="3863" y="0"/>
                </a:moveTo>
                <a:cubicBezTo>
                  <a:pt x="5473" y="0"/>
                  <a:pt x="6868" y="918"/>
                  <a:pt x="7555" y="2258"/>
                </a:cubicBezTo>
                <a:lnTo>
                  <a:pt x="7574" y="2295"/>
                </a:lnTo>
                <a:lnTo>
                  <a:pt x="6531" y="3730"/>
                </a:lnTo>
                <a:lnTo>
                  <a:pt x="6526" y="3701"/>
                </a:lnTo>
                <a:cubicBezTo>
                  <a:pt x="6314" y="2421"/>
                  <a:pt x="5203" y="1446"/>
                  <a:pt x="3863" y="1446"/>
                </a:cubicBezTo>
                <a:cubicBezTo>
                  <a:pt x="2593" y="1446"/>
                  <a:pt x="1528" y="2322"/>
                  <a:pt x="1240" y="3503"/>
                </a:cubicBezTo>
                <a:lnTo>
                  <a:pt x="1233" y="3534"/>
                </a:lnTo>
                <a:lnTo>
                  <a:pt x="0" y="2639"/>
                </a:lnTo>
                <a:lnTo>
                  <a:pt x="5" y="2625"/>
                </a:lnTo>
                <a:cubicBezTo>
                  <a:pt x="611" y="1088"/>
                  <a:pt x="2110" y="0"/>
                  <a:pt x="3863" y="0"/>
                </a:cubicBezTo>
                <a:close/>
              </a:path>
            </a:pathLst>
          </a:custGeom>
          <a:pattFill prst="wdDn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-14287" y="1270"/>
            <a:ext cx="735965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或者 15"/>
          <p:cNvSpPr/>
          <p:nvPr userDrawn="1">
            <p:custDataLst>
              <p:tags r:id="rId7"/>
            </p:custDataLst>
          </p:nvPr>
        </p:nvSpPr>
        <p:spPr>
          <a:xfrm>
            <a:off x="220980" y="311150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或者 16"/>
          <p:cNvSpPr/>
          <p:nvPr userDrawn="1">
            <p:custDataLst>
              <p:tags r:id="rId8"/>
            </p:custDataLst>
          </p:nvPr>
        </p:nvSpPr>
        <p:spPr>
          <a:xfrm>
            <a:off x="213360" y="6257290"/>
            <a:ext cx="281940" cy="28194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1328420" y="814705"/>
            <a:ext cx="6363335" cy="2673985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8000" spc="600">
                <a:gradFill flip="none" rotWithShape="1">
                  <a:gsLst>
                    <a:gs pos="33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1328420" y="3500291"/>
            <a:ext cx="6363335" cy="300819"/>
          </a:xfrm>
        </p:spPr>
        <p:txBody>
          <a:bodyPr lIns="101600" tIns="38100" rIns="76200" bIns="381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600" u="none" strike="noStrike" kern="1200" cap="none" spc="200" normalizeH="0" baseline="0">
                <a:gradFill>
                  <a:gsLst>
                    <a:gs pos="53000">
                      <a:srgbClr val="1543EF">
                        <a:alpha val="100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18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1528446" y="5296329"/>
            <a:ext cx="4518660" cy="44097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1" name="内容占位符 20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1529670" y="5745605"/>
            <a:ext cx="4518000" cy="44280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chemeClr val="tx2">
                <a:lumMod val="50000"/>
                <a:alpha val="75000"/>
              </a:schemeClr>
            </a:gs>
            <a:gs pos="0">
              <a:schemeClr val="tx2">
                <a:lumMod val="50000"/>
              </a:schemeClr>
            </a:gs>
            <a:gs pos="41000">
              <a:schemeClr val="tx2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10991613" y="859790"/>
            <a:ext cx="126204" cy="126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83"/>
          <p:cNvSpPr/>
          <p:nvPr>
            <p:custDataLst>
              <p:tags r:id="rId3"/>
            </p:custDataLst>
          </p:nvPr>
        </p:nvSpPr>
        <p:spPr>
          <a:xfrm>
            <a:off x="10851515" y="859790"/>
            <a:ext cx="126204" cy="126365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84"/>
          <p:cNvSpPr/>
          <p:nvPr>
            <p:custDataLst>
              <p:tags r:id="rId4"/>
            </p:custDataLst>
          </p:nvPr>
        </p:nvSpPr>
        <p:spPr>
          <a:xfrm>
            <a:off x="11131711" y="859790"/>
            <a:ext cx="126204" cy="126365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 rot="16200000">
            <a:off x="5765800" y="431165"/>
            <a:ext cx="661035" cy="121926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或者 13"/>
          <p:cNvSpPr/>
          <p:nvPr userDrawn="1">
            <p:custDataLst>
              <p:tags r:id="rId6"/>
            </p:custDataLst>
          </p:nvPr>
        </p:nvSpPr>
        <p:spPr>
          <a:xfrm>
            <a:off x="265430" y="6394450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或者 14"/>
          <p:cNvSpPr/>
          <p:nvPr userDrawn="1">
            <p:custDataLst>
              <p:tags r:id="rId7"/>
            </p:custDataLst>
          </p:nvPr>
        </p:nvSpPr>
        <p:spPr>
          <a:xfrm>
            <a:off x="11664950" y="6394450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445761" y="1859916"/>
            <a:ext cx="5942330" cy="2364739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7200" u="none" strike="noStrike" kern="1200" cap="none" spc="300" normalizeH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9"/>
            </p:custDataLst>
          </p:nvPr>
        </p:nvSpPr>
        <p:spPr>
          <a:xfrm>
            <a:off x="5445761" y="4392931"/>
            <a:ext cx="5942330" cy="1033780"/>
          </a:xfrm>
        </p:spPr>
        <p:txBody>
          <a:bodyPr lIns="101600" tIns="38100" rIns="76200" bIns="38100" anchor="t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-13652" y="-13970"/>
            <a:ext cx="735965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220980" y="311150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213360" y="6257290"/>
            <a:ext cx="281940" cy="28194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11109325" y="1072515"/>
            <a:ext cx="406400" cy="126365"/>
            <a:chOff x="11583" y="3035"/>
            <a:chExt cx="1404" cy="436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同心圆 83"/>
            <p:cNvSpPr/>
            <p:nvPr>
              <p:custDataLst>
                <p:tags r:id="rId7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同心圆 84"/>
            <p:cNvSpPr/>
            <p:nvPr>
              <p:custDataLst>
                <p:tags r:id="rId8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9"/>
          <p:cNvSpPr/>
          <p:nvPr userDrawn="1">
            <p:custDataLst>
              <p:tags r:id="rId2"/>
            </p:custDataLst>
          </p:nvPr>
        </p:nvSpPr>
        <p:spPr>
          <a:xfrm>
            <a:off x="9102725" y="-40005"/>
            <a:ext cx="3121660" cy="33166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97" h="6053">
                <a:moveTo>
                  <a:pt x="524" y="0"/>
                </a:moveTo>
                <a:lnTo>
                  <a:pt x="2326" y="0"/>
                </a:lnTo>
                <a:lnTo>
                  <a:pt x="2314" y="10"/>
                </a:lnTo>
                <a:cubicBezTo>
                  <a:pt x="1328" y="875"/>
                  <a:pt x="1115" y="2357"/>
                  <a:pt x="1867" y="3472"/>
                </a:cubicBezTo>
                <a:cubicBezTo>
                  <a:pt x="2684" y="4682"/>
                  <a:pt x="4326" y="5002"/>
                  <a:pt x="5537" y="4185"/>
                </a:cubicBezTo>
                <a:cubicBezTo>
                  <a:pt x="5584" y="4154"/>
                  <a:pt x="5630" y="4120"/>
                  <a:pt x="5674" y="4086"/>
                </a:cubicBezTo>
                <a:lnTo>
                  <a:pt x="5696" y="4068"/>
                </a:lnTo>
                <a:lnTo>
                  <a:pt x="5697" y="5708"/>
                </a:lnTo>
                <a:lnTo>
                  <a:pt x="5651" y="5728"/>
                </a:lnTo>
                <a:cubicBezTo>
                  <a:pt x="3895" y="6479"/>
                  <a:pt x="1800" y="5904"/>
                  <a:pt x="694" y="4264"/>
                </a:cubicBezTo>
                <a:cubicBezTo>
                  <a:pt x="-187" y="2959"/>
                  <a:pt x="-206" y="1325"/>
                  <a:pt x="505" y="34"/>
                </a:cubicBezTo>
                <a:lnTo>
                  <a:pt x="524" y="0"/>
                </a:lnTo>
                <a:close/>
              </a:path>
            </a:pathLst>
          </a:custGeom>
          <a:pattFill prst="diag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任意多边形 2"/>
          <p:cNvSpPr/>
          <p:nvPr userDrawn="1">
            <p:custDataLst>
              <p:tags r:id="rId3"/>
            </p:custDataLst>
          </p:nvPr>
        </p:nvSpPr>
        <p:spPr>
          <a:xfrm>
            <a:off x="2306524" y="4756993"/>
            <a:ext cx="4790757" cy="21010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44" h="3309">
                <a:moveTo>
                  <a:pt x="3785" y="0"/>
                </a:moveTo>
                <a:cubicBezTo>
                  <a:pt x="5460" y="4"/>
                  <a:pt x="6993" y="1124"/>
                  <a:pt x="7447" y="2821"/>
                </a:cubicBezTo>
                <a:cubicBezTo>
                  <a:pt x="7490" y="2980"/>
                  <a:pt x="7522" y="3140"/>
                  <a:pt x="7543" y="3299"/>
                </a:cubicBezTo>
                <a:lnTo>
                  <a:pt x="7544" y="3309"/>
                </a:lnTo>
                <a:lnTo>
                  <a:pt x="6200" y="3309"/>
                </a:lnTo>
                <a:lnTo>
                  <a:pt x="6194" y="3280"/>
                </a:lnTo>
                <a:cubicBezTo>
                  <a:pt x="6185" y="3241"/>
                  <a:pt x="6176" y="3203"/>
                  <a:pt x="6166" y="3164"/>
                </a:cubicBezTo>
                <a:cubicBezTo>
                  <a:pt x="5811" y="1843"/>
                  <a:pt x="4454" y="1058"/>
                  <a:pt x="3132" y="1412"/>
                </a:cubicBezTo>
                <a:cubicBezTo>
                  <a:pt x="2210" y="1659"/>
                  <a:pt x="1550" y="2394"/>
                  <a:pt x="1354" y="3264"/>
                </a:cubicBezTo>
                <a:lnTo>
                  <a:pt x="1345" y="3309"/>
                </a:lnTo>
                <a:lnTo>
                  <a:pt x="0" y="3309"/>
                </a:lnTo>
                <a:lnTo>
                  <a:pt x="2" y="3294"/>
                </a:lnTo>
                <a:cubicBezTo>
                  <a:pt x="202" y="1821"/>
                  <a:pt x="1262" y="540"/>
                  <a:pt x="2789" y="131"/>
                </a:cubicBezTo>
                <a:cubicBezTo>
                  <a:pt x="3122" y="41"/>
                  <a:pt x="3456" y="-1"/>
                  <a:pt x="3785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cap="rnd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11132820" y="6174740"/>
            <a:ext cx="406400" cy="126365"/>
            <a:chOff x="11583" y="3035"/>
            <a:chExt cx="1404" cy="436"/>
          </a:xfrm>
        </p:grpSpPr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同心圆 83"/>
            <p:cNvSpPr/>
            <p:nvPr>
              <p:custDataLst>
                <p:tags r:id="rId6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同心圆 84"/>
            <p:cNvSpPr/>
            <p:nvPr>
              <p:custDataLst>
                <p:tags r:id="rId7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任意多边形 21"/>
          <p:cNvSpPr/>
          <p:nvPr userDrawn="1">
            <p:custDataLst>
              <p:tags r:id="rId8"/>
            </p:custDataLst>
          </p:nvPr>
        </p:nvSpPr>
        <p:spPr>
          <a:xfrm rot="14160000">
            <a:off x="932950" y="4346672"/>
            <a:ext cx="3532436" cy="4393246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563" h="6918">
                <a:moveTo>
                  <a:pt x="4499" y="0"/>
                </a:moveTo>
                <a:lnTo>
                  <a:pt x="4519" y="23"/>
                </a:lnTo>
                <a:cubicBezTo>
                  <a:pt x="5169" y="754"/>
                  <a:pt x="5563" y="1718"/>
                  <a:pt x="5563" y="2773"/>
                </a:cubicBezTo>
                <a:cubicBezTo>
                  <a:pt x="5563" y="5062"/>
                  <a:pt x="3707" y="6918"/>
                  <a:pt x="1417" y="6918"/>
                </a:cubicBezTo>
                <a:cubicBezTo>
                  <a:pt x="934" y="6918"/>
                  <a:pt x="471" y="6836"/>
                  <a:pt x="40" y="6684"/>
                </a:cubicBezTo>
                <a:lnTo>
                  <a:pt x="0" y="6670"/>
                </a:lnTo>
                <a:lnTo>
                  <a:pt x="848" y="5413"/>
                </a:lnTo>
                <a:lnTo>
                  <a:pt x="873" y="5418"/>
                </a:lnTo>
                <a:cubicBezTo>
                  <a:pt x="1049" y="5454"/>
                  <a:pt x="1231" y="5473"/>
                  <a:pt x="1417" y="5473"/>
                </a:cubicBezTo>
                <a:cubicBezTo>
                  <a:pt x="2908" y="5473"/>
                  <a:pt x="4117" y="4264"/>
                  <a:pt x="4117" y="2773"/>
                </a:cubicBezTo>
                <a:cubicBezTo>
                  <a:pt x="4117" y="2214"/>
                  <a:pt x="3947" y="1694"/>
                  <a:pt x="3656" y="1264"/>
                </a:cubicBezTo>
                <a:lnTo>
                  <a:pt x="3651" y="1257"/>
                </a:lnTo>
                <a:lnTo>
                  <a:pt x="4499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5" name="任意多边形 3"/>
          <p:cNvSpPr/>
          <p:nvPr userDrawn="1">
            <p:custDataLst>
              <p:tags r:id="rId9"/>
            </p:custDataLst>
          </p:nvPr>
        </p:nvSpPr>
        <p:spPr>
          <a:xfrm rot="19440000">
            <a:off x="7392383" y="-1503220"/>
            <a:ext cx="4316887" cy="3609719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798" h="5685">
                <a:moveTo>
                  <a:pt x="295" y="0"/>
                </a:moveTo>
                <a:lnTo>
                  <a:pt x="1524" y="893"/>
                </a:lnTo>
                <a:lnTo>
                  <a:pt x="1523" y="897"/>
                </a:lnTo>
                <a:cubicBezTo>
                  <a:pt x="1472" y="1103"/>
                  <a:pt x="1446" y="1318"/>
                  <a:pt x="1446" y="1539"/>
                </a:cubicBezTo>
                <a:cubicBezTo>
                  <a:pt x="1446" y="3030"/>
                  <a:pt x="2654" y="4239"/>
                  <a:pt x="4146" y="4239"/>
                </a:cubicBezTo>
                <a:cubicBezTo>
                  <a:pt x="4658" y="4239"/>
                  <a:pt x="5137" y="4096"/>
                  <a:pt x="5545" y="3848"/>
                </a:cubicBezTo>
                <a:lnTo>
                  <a:pt x="5570" y="3833"/>
                </a:lnTo>
                <a:lnTo>
                  <a:pt x="6798" y="4725"/>
                </a:lnTo>
                <a:lnTo>
                  <a:pt x="6782" y="4738"/>
                </a:lnTo>
                <a:cubicBezTo>
                  <a:pt x="6066" y="5329"/>
                  <a:pt x="5147" y="5685"/>
                  <a:pt x="4146" y="5685"/>
                </a:cubicBezTo>
                <a:cubicBezTo>
                  <a:pt x="1856" y="5685"/>
                  <a:pt x="0" y="3829"/>
                  <a:pt x="0" y="1539"/>
                </a:cubicBezTo>
                <a:cubicBezTo>
                  <a:pt x="0" y="1002"/>
                  <a:pt x="102" y="490"/>
                  <a:pt x="288" y="19"/>
                </a:cubicBezTo>
                <a:lnTo>
                  <a:pt x="295" y="0"/>
                </a:lnTo>
                <a:close/>
              </a:path>
            </a:pathLst>
          </a:custGeom>
          <a:pattFill prst="lgGr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847090" y="915670"/>
            <a:ext cx="7164705" cy="2270125"/>
          </a:xfrm>
        </p:spPr>
        <p:txBody>
          <a:bodyPr vert="horz" lIns="101600" tIns="38100" rIns="25400" bIns="381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sz="quarter" idx="13" hasCustomPrompt="1"/>
            <p:custDataLst>
              <p:tags r:id="rId14"/>
            </p:custDataLst>
          </p:nvPr>
        </p:nvSpPr>
        <p:spPr>
          <a:xfrm>
            <a:off x="853879" y="3278482"/>
            <a:ext cx="3932116" cy="7391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>
            <p:custDataLst>
              <p:tags r:id="rId2"/>
            </p:custDataLst>
          </p:nvPr>
        </p:nvSpPr>
        <p:spPr>
          <a:xfrm>
            <a:off x="28" y="29"/>
            <a:ext cx="12192631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302953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11640878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或者 2"/>
          <p:cNvSpPr/>
          <p:nvPr userDrawn="1">
            <p:custDataLst>
              <p:tags r:id="rId3"/>
            </p:custDataLst>
          </p:nvPr>
        </p:nvSpPr>
        <p:spPr>
          <a:xfrm>
            <a:off x="11522379" y="421322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11522379" y="6169977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402921" y="421322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流程图: 或者 10"/>
          <p:cNvSpPr/>
          <p:nvPr userDrawn="1">
            <p:custDataLst>
              <p:tags r:id="rId6"/>
            </p:custDataLst>
          </p:nvPr>
        </p:nvSpPr>
        <p:spPr>
          <a:xfrm>
            <a:off x="402921" y="6169977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9" y="29"/>
            <a:ext cx="4823432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302953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4300745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8" y="29"/>
            <a:ext cx="12192631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302953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11640878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3" name="Rectangle 27"/>
          <p:cNvSpPr/>
          <p:nvPr userDrawn="1">
            <p:custDataLst>
              <p:tags r:id="rId3"/>
            </p:custDataLst>
          </p:nvPr>
        </p:nvSpPr>
        <p:spPr>
          <a:xfrm>
            <a:off x="28" y="6492269"/>
            <a:ext cx="12192631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流程图: 或者 13"/>
          <p:cNvSpPr/>
          <p:nvPr userDrawn="1">
            <p:custDataLst>
              <p:tags r:id="rId4"/>
            </p:custDataLst>
          </p:nvPr>
        </p:nvSpPr>
        <p:spPr>
          <a:xfrm>
            <a:off x="302953" y="654944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或者 14"/>
          <p:cNvSpPr/>
          <p:nvPr userDrawn="1">
            <p:custDataLst>
              <p:tags r:id="rId5"/>
            </p:custDataLst>
          </p:nvPr>
        </p:nvSpPr>
        <p:spPr>
          <a:xfrm>
            <a:off x="11640878" y="654944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 userDrawn="1">
            <p:custDataLst>
              <p:tags r:id="rId11"/>
            </p:custDataLst>
          </p:nvPr>
        </p:nvGrpSpPr>
        <p:grpSpPr>
          <a:xfrm>
            <a:off x="11210800" y="6349833"/>
            <a:ext cx="406400" cy="126365"/>
            <a:chOff x="11583" y="3035"/>
            <a:chExt cx="1404" cy="436"/>
          </a:xfrm>
        </p:grpSpPr>
        <p:sp>
          <p:nvSpPr>
            <p:cNvPr id="4" name="椭圆 3"/>
            <p:cNvSpPr/>
            <p:nvPr userDrawn="1">
              <p:custDataLst>
                <p:tags r:id="rId12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同心圆 83"/>
            <p:cNvSpPr/>
            <p:nvPr userDrawn="1">
              <p:custDataLst>
                <p:tags r:id="rId13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同心圆 84"/>
            <p:cNvSpPr/>
            <p:nvPr userDrawn="1">
              <p:custDataLst>
                <p:tags r:id="rId14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-3174" y="959167"/>
            <a:ext cx="711835" cy="4939665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9"/>
            </p:custDataLst>
          </p:nvPr>
        </p:nvSpPr>
        <p:spPr>
          <a:xfrm>
            <a:off x="225426" y="1218247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10"/>
            </p:custDataLst>
          </p:nvPr>
        </p:nvSpPr>
        <p:spPr>
          <a:xfrm>
            <a:off x="230506" y="5336222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11"/>
            </p:custDataLst>
          </p:nvPr>
        </p:nvSpPr>
        <p:spPr>
          <a:xfrm>
            <a:off x="11480165" y="959167"/>
            <a:ext cx="711835" cy="4939665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流程图: 或者 11"/>
          <p:cNvSpPr/>
          <p:nvPr userDrawn="1">
            <p:custDataLst>
              <p:tags r:id="rId12"/>
            </p:custDataLst>
          </p:nvPr>
        </p:nvSpPr>
        <p:spPr>
          <a:xfrm>
            <a:off x="11708765" y="1218247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流程图: 或者 12"/>
          <p:cNvSpPr/>
          <p:nvPr userDrawn="1">
            <p:custDataLst>
              <p:tags r:id="rId13"/>
            </p:custDataLst>
          </p:nvPr>
        </p:nvSpPr>
        <p:spPr>
          <a:xfrm>
            <a:off x="11713845" y="5336222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-228600">
              <a:spcAft>
                <a:spcPts val="1000"/>
              </a:spcAft>
              <a:defRPr spc="300"/>
            </a:lvl1pPr>
            <a:lvl2pPr indent="-228600">
              <a:defRPr spc="300"/>
            </a:lvl2pPr>
            <a:lvl3pPr indent="-228600">
              <a:defRPr spc="300"/>
            </a:lvl3pPr>
            <a:lvl4pPr indent="-228600">
              <a:defRPr spc="300"/>
            </a:lvl4pPr>
            <a:lvl5pPr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35.xml"/><Relationship Id="rId23" Type="http://schemas.openxmlformats.org/officeDocument/2006/relationships/tags" Target="../tags/tag334.xml"/><Relationship Id="rId22" Type="http://schemas.openxmlformats.org/officeDocument/2006/relationships/tags" Target="../tags/tag333.xml"/><Relationship Id="rId21" Type="http://schemas.openxmlformats.org/officeDocument/2006/relationships/tags" Target="../tags/tag332.xml"/><Relationship Id="rId20" Type="http://schemas.openxmlformats.org/officeDocument/2006/relationships/tags" Target="../tags/tag331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30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499.xml"/><Relationship Id="rId23" Type="http://schemas.openxmlformats.org/officeDocument/2006/relationships/tags" Target="../tags/tag498.xml"/><Relationship Id="rId22" Type="http://schemas.openxmlformats.org/officeDocument/2006/relationships/tags" Target="../tags/tag497.xml"/><Relationship Id="rId21" Type="http://schemas.openxmlformats.org/officeDocument/2006/relationships/tags" Target="../tags/tag496.xml"/><Relationship Id="rId20" Type="http://schemas.openxmlformats.org/officeDocument/2006/relationships/tags" Target="../tags/tag495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494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bg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0">
              <a:srgbClr val="FFFF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02.xml"/><Relationship Id="rId3" Type="http://schemas.openxmlformats.org/officeDocument/2006/relationships/image" Target="../media/image19.png"/><Relationship Id="rId2" Type="http://www.wps.cn/officeDocument/2018/webExtension" Target="../webExtensions/webExtension1.xml" TargetMode="External"/><Relationship Id="rId1" Type="http://www.wps.cn/officeDocument/2018/webExtension" Target="../webExtensions/webExtension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" Type="http://schemas.openxmlformats.org/officeDocument/2006/relationships/tags" Target="../tags/tag53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03.xml"/><Relationship Id="rId3" Type="http://schemas.openxmlformats.org/officeDocument/2006/relationships/image" Target="../media/image20.png"/><Relationship Id="rId2" Type="http://www.wps.cn/officeDocument/2018/webExtension" Target="../webExtensions/webExtension2.xml" TargetMode="External"/><Relationship Id="rId1" Type="http://www.wps.cn/officeDocument/2018/webExtension" Target="../webExtensions/webExtension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8010" y="815975"/>
            <a:ext cx="6693535" cy="3015615"/>
          </a:xfrm>
        </p:spPr>
        <p:txBody>
          <a:bodyPr>
            <a:noAutofit/>
          </a:bodyPr>
          <a:lstStyle/>
          <a:p>
            <a:r>
              <a:rPr lang="en-US" altLang="zh-CN" dirty="0"/>
              <a:t>2023</a:t>
            </a:r>
            <a:br>
              <a:rPr lang="zh-CN" altLang="en-US" dirty="0"/>
            </a:br>
            <a:r>
              <a:rPr lang="zh-CN" altLang="en-US" dirty="0"/>
              <a:t>创新创业校赛</a:t>
            </a:r>
            <a:br>
              <a:rPr lang="zh-CN" altLang="en-US" dirty="0"/>
            </a:br>
            <a:r>
              <a:rPr lang="zh-CN" altLang="en-US" dirty="0"/>
              <a:t>问题总结会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87450" y="4429760"/>
            <a:ext cx="394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b="1">
                <a:solidFill>
                  <a:schemeClr val="bg1"/>
                </a:solidFill>
              </a:rPr>
              <a:t>日期：</a:t>
            </a:r>
            <a:r>
              <a:rPr lang="en-US" altLang="zh-CN" sz="2400" b="1">
                <a:solidFill>
                  <a:schemeClr val="bg1"/>
                </a:solidFill>
              </a:rPr>
              <a:t>2023</a:t>
            </a:r>
            <a:r>
              <a:rPr lang="zh-CN" altLang="en-US" sz="2400" b="1">
                <a:solidFill>
                  <a:schemeClr val="bg1"/>
                </a:solidFill>
              </a:rPr>
              <a:t>年</a:t>
            </a:r>
            <a:r>
              <a:rPr lang="en-US" altLang="zh-CN" sz="2400" b="1">
                <a:solidFill>
                  <a:schemeClr val="bg1"/>
                </a:solidFill>
              </a:rPr>
              <a:t>03</a:t>
            </a:r>
            <a:r>
              <a:rPr lang="zh-CN" altLang="en-US" sz="2400" b="1">
                <a:solidFill>
                  <a:schemeClr val="bg1"/>
                </a:solidFill>
              </a:rPr>
              <a:t>月</a:t>
            </a:r>
            <a:r>
              <a:rPr lang="en-US" altLang="zh-CN" sz="2400" b="1">
                <a:solidFill>
                  <a:schemeClr val="bg1"/>
                </a:solidFill>
              </a:rPr>
              <a:t>02</a:t>
            </a:r>
            <a:r>
              <a:rPr lang="zh-CN" altLang="en-US" sz="2400" b="1">
                <a:solidFill>
                  <a:schemeClr val="bg1"/>
                </a:solidFill>
              </a:rPr>
              <a:t>日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2308225"/>
            <a:ext cx="11647170" cy="2241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引领教育</a:t>
            </a:r>
            <a:endParaRPr lang="zh-CN" altLang="en-US" sz="115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学校对项目</a:t>
            </a:r>
            <a:r>
              <a:rPr lang="en-US" altLang="zh-CN" sz="4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   or   </a:t>
            </a:r>
            <a:r>
              <a:rPr lang="zh-CN" altLang="en-US" sz="4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项目对学校</a:t>
            </a:r>
            <a:endParaRPr lang="zh-CN" altLang="en-US" sz="48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1682115"/>
            <a:ext cx="11647170" cy="3493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股权问题</a:t>
            </a:r>
            <a:endParaRPr lang="zh-CN" altLang="en-US" sz="115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错误案例：</a:t>
            </a:r>
            <a:r>
              <a:rPr lang="en-US" altLang="zh-CN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5:3:2</a:t>
            </a:r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4:4:2</a:t>
            </a:r>
            <a:endParaRPr lang="en-US" altLang="zh-CN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正确案例：</a:t>
            </a:r>
            <a:r>
              <a:rPr lang="en-US" altLang="zh-CN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6:2:2</a:t>
            </a:r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</a:t>
            </a:r>
            <a:r>
              <a:rPr lang="en-US" altLang="zh-CN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7:2:1</a:t>
            </a:r>
            <a:endParaRPr lang="en-US" altLang="zh-CN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1130300"/>
            <a:ext cx="11647170" cy="4596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竞品分析</a:t>
            </a:r>
            <a:endParaRPr lang="zh-CN" altLang="en-US" sz="115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有无同类型产品？</a:t>
            </a:r>
            <a:endParaRPr lang="zh-CN" altLang="en-US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与其他产品不同点在哪？</a:t>
            </a:r>
            <a:endParaRPr lang="zh-CN" altLang="en-US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创新点是什么？</a:t>
            </a:r>
            <a:endParaRPr lang="zh-CN" altLang="en-US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1318260"/>
            <a:ext cx="11647170" cy="4222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知识产</a:t>
            </a:r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权</a:t>
            </a:r>
            <a:endParaRPr lang="zh-CN" altLang="en-US" sz="115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72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专利</a:t>
            </a:r>
            <a:r>
              <a:rPr lang="en-US" altLang="zh-CN" sz="72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72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软著</a:t>
            </a:r>
            <a:endParaRPr lang="zh-CN" altLang="en-US" sz="72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2479675"/>
            <a:ext cx="11647170" cy="1193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逻辑问题</a:t>
            </a:r>
            <a:endParaRPr lang="zh-CN" altLang="en-US" sz="115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2441575"/>
            <a:ext cx="11647170" cy="1975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真实的</a:t>
            </a:r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照片</a:t>
            </a:r>
            <a:endParaRPr lang="zh-CN" altLang="en-US" sz="72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3770" y="1734185"/>
            <a:ext cx="10541635" cy="1386840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</a:rPr>
              <a:t>讲座中所</a:t>
            </a:r>
            <a:r>
              <a:rPr lang="zh-CN" altLang="en-US" sz="9600" dirty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</a:rPr>
              <a:t>提问题</a:t>
            </a:r>
            <a:endParaRPr lang="zh-CN" altLang="en-US" sz="9600" dirty="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136265" y="2847340"/>
            <a:ext cx="9055735" cy="3547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r"/>
            <a:r>
              <a:rPr lang="en-US" altLang="zh-CN" sz="28700" b="1" dirty="0">
                <a:ln w="25400"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Caros Heavy" panose="020B0903030302020204" charset="0"/>
                <a:sym typeface="+mn-ea"/>
              </a:rPr>
              <a:t>02</a:t>
            </a:r>
            <a:endParaRPr lang="en-US" altLang="zh-CN" sz="28700" b="1" dirty="0">
              <a:ln w="25400"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Caros Heavy" panose="020B09030303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1188720"/>
            <a:ext cx="11647170" cy="4479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融资</a:t>
            </a:r>
            <a:r>
              <a:rPr lang="zh-CN" altLang="en-US" sz="115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需求</a:t>
            </a:r>
            <a:endParaRPr lang="zh-CN" altLang="en-US" sz="115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3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要多少钱？</a:t>
            </a:r>
            <a:endParaRPr lang="zh-CN" altLang="en-US" sz="4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怎么花？</a:t>
            </a:r>
            <a:endParaRPr lang="zh-CN" altLang="en-US" sz="4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稀释多少股份？</a:t>
            </a:r>
            <a:endParaRPr lang="zh-CN" altLang="en-US" sz="4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1188720"/>
            <a:ext cx="11647170" cy="4479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创新创业知识参差不齐</a:t>
            </a:r>
            <a:endParaRPr lang="zh-CN" altLang="en-US" sz="88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8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专业领域</a:t>
            </a:r>
            <a:r>
              <a:rPr lang="zh-CN" altLang="en-US" sz="8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一知半解</a:t>
            </a:r>
            <a:endParaRPr lang="zh-CN" altLang="en-US" sz="88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8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计划书逻辑混乱</a:t>
            </a:r>
            <a:endParaRPr lang="zh-CN" altLang="en-US" sz="88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1188720"/>
            <a:ext cx="11647170" cy="4479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加分项</a:t>
            </a:r>
            <a:endParaRPr lang="zh-CN" altLang="en-US" sz="6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商标专利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原型与实物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经营数据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自主研发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优秀团队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特别创始人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090" y="314325"/>
            <a:ext cx="10852150" cy="730885"/>
          </a:xfrm>
        </p:spPr>
        <p:txBody>
          <a:bodyPr>
            <a:noAutofit/>
          </a:bodyPr>
          <a:p>
            <a:r>
              <a:rPr lang="zh-CN" altLang="en-US" sz="4000"/>
              <a:t>创意组</a:t>
            </a:r>
            <a:endParaRPr lang="zh-CN" altLang="en-US" sz="400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355" y="1045210"/>
            <a:ext cx="9711055" cy="5542915"/>
          </a:xfrm>
          <a:prstGeom prst="rect">
            <a:avLst/>
          </a:prstGeom>
          <a:extLst>
            <wpswe:webExtensionRef xmlns:wpswe="http://www.wps.cn/officeDocument/2018/webExtension" r:id="rId2"/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450215"/>
            <a:ext cx="11647170" cy="151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黑马项目什么样子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9135" y="2368550"/>
            <a:ext cx="8195945" cy="3667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科技高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●产品新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●团队棒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●模式好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●市场大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●增长快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●背书硬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415" y="553720"/>
            <a:ext cx="11647170" cy="151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组建初创团队需具备的技能</a:t>
            </a:r>
            <a:endParaRPr lang="zh-CN" altLang="en-US" sz="6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9135" y="2068830"/>
            <a:ext cx="8195945" cy="3667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会断的</a:t>
            </a:r>
            <a:r>
              <a:rPr lang="en-US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会赚的</a:t>
            </a:r>
            <a:endParaRPr sz="6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会干的</a:t>
            </a:r>
            <a:r>
              <a:rPr lang="en-US" altLang="zh-CN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</a:t>
            </a:r>
            <a:r>
              <a:rPr lang="zh-CN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写的</a:t>
            </a:r>
            <a:endParaRPr lang="zh-CN" sz="6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</a:t>
            </a:r>
            <a:r>
              <a:rPr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讲的</a:t>
            </a:r>
            <a:r>
              <a:rPr lang="en-US"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sz="66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会算的</a:t>
            </a:r>
            <a:endParaRPr sz="6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3770" y="1734185"/>
            <a:ext cx="10541635" cy="1386840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</a:rPr>
              <a:t>备赛</a:t>
            </a:r>
            <a:r>
              <a:rPr lang="zh-CN" altLang="en-US" sz="9600" dirty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</a:rPr>
              <a:t>要点</a:t>
            </a:r>
            <a:endParaRPr lang="zh-CN" altLang="en-US" sz="9600" dirty="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136265" y="2847340"/>
            <a:ext cx="9055735" cy="3547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r"/>
            <a:r>
              <a:rPr lang="en-US" altLang="zh-CN" sz="28700" b="1" dirty="0">
                <a:ln w="25400"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Caros Heavy" panose="020B0903030302020204" charset="0"/>
                <a:sym typeface="+mn-ea"/>
              </a:rPr>
              <a:t>03</a:t>
            </a:r>
            <a:endParaRPr lang="en-US" altLang="zh-CN" sz="28700" b="1" dirty="0">
              <a:ln w="25400"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Caros Heavy" panose="020B09030303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4035" y="643890"/>
            <a:ext cx="1106424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创意组</a:t>
            </a:r>
            <a:r>
              <a:rPr lang="en-US" altLang="zh-CN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重点展示市场调研、产品服务、 商业逻辑、技术壁垒和团队，弱化营销推广及财务分析。</a:t>
            </a:r>
            <a:endParaRPr lang="zh-CN" altLang="en-US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6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创业组:</a:t>
            </a:r>
            <a:endParaRPr lang="zh-CN" altLang="en-US" sz="54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重点展示商业模式完整性、目标市场容量、 维持企业正常现金流情况.团队组织架构是否合理。鼓励面向培养大国工匠。</a:t>
            </a:r>
            <a:endParaRPr lang="zh-CN" altLang="en-US" sz="4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0375" y="1662430"/>
            <a:ext cx="11391265" cy="3126105"/>
          </a:xfrm>
        </p:spPr>
        <p:txBody>
          <a:bodyPr/>
          <a:p>
            <a:pPr algn="l"/>
            <a:r>
              <a:rPr lang="zh-CN" altLang="en-US" sz="6600" b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实践启蒙组:</a:t>
            </a:r>
            <a:br>
              <a:rPr lang="zh-CN" altLang="en-US" sz="6600" b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b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重点项目体现创意、创造和创新，调研后企业发展前景市场容量，公司战略、团队结构、营销策略、财务分析.</a:t>
            </a:r>
            <a:endParaRPr lang="zh-CN" altLang="en-US" sz="4000" b="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0970" y="335915"/>
            <a:ext cx="1198372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一点提示：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想清楚项目到底是做什么的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仔细研究市场需求，想清楚目标客户到底是谁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严格按评审要求来改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PPT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与项目计划书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想清楚我们有什么，要什么，放弃什么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PPT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简洁明了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突出产品亮点、创新点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不要出现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谢谢观看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之类的草率结尾，应一句话拔高主题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8.SWOT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分析慎重写，少写对自己不利的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9.PPT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标题要有整的句子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不要用别人的专利来糊弄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 </a:t>
            </a:r>
            <a:br>
              <a:rPr lang="en-US" altLang="zh-CN" dirty="0"/>
            </a:br>
            <a:r>
              <a:rPr lang="en-US" altLang="zh-CN" dirty="0"/>
              <a:t>For Watching.</a:t>
            </a:r>
            <a:endParaRPr lang="en-US" altLang="zh-CN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谢谢大家！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090" y="314325"/>
            <a:ext cx="10852150" cy="730885"/>
          </a:xfrm>
        </p:spPr>
        <p:txBody>
          <a:bodyPr>
            <a:noAutofit/>
          </a:bodyPr>
          <a:p>
            <a:r>
              <a:rPr lang="zh-CN" altLang="en-US" sz="4000"/>
              <a:t>创</a:t>
            </a:r>
            <a:r>
              <a:rPr lang="zh-CN" altLang="en-US" sz="4000"/>
              <a:t>业组</a:t>
            </a:r>
            <a:endParaRPr lang="zh-CN" altLang="en-US" sz="400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355" y="1045210"/>
            <a:ext cx="9711055" cy="5542915"/>
          </a:xfrm>
          <a:prstGeom prst="rect">
            <a:avLst/>
          </a:prstGeom>
          <a:extLst>
            <wpswe:webExtensionRef xmlns:wpswe="http://www.wps.cn/officeDocument/2018/webExtension" r:id="rId2"/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3770" y="1734185"/>
            <a:ext cx="10541635" cy="1386840"/>
          </a:xfrm>
        </p:spPr>
        <p:txBody>
          <a:bodyPr>
            <a:noAutofit/>
          </a:bodyPr>
          <a:lstStyle/>
          <a:p>
            <a:r>
              <a:rPr lang="zh-CN" altLang="en-US" sz="9600" dirty="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</a:rPr>
              <a:t>校赛中产生的问题</a:t>
            </a:r>
            <a:endParaRPr lang="zh-CN" altLang="en-US" sz="9600" dirty="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136265" y="2847340"/>
            <a:ext cx="9055735" cy="3547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r"/>
            <a:r>
              <a:rPr lang="en-US" altLang="zh-CN" sz="28700" b="1" dirty="0">
                <a:ln w="25400"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Caros Heavy" panose="020B0903030302020204" charset="0"/>
                <a:sym typeface="+mn-ea"/>
              </a:rPr>
              <a:t>01</a:t>
            </a:r>
            <a:endParaRPr lang="en-US" altLang="zh-CN" sz="28700" b="1" dirty="0">
              <a:ln w="25400"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Caros Heavy" panose="020B09030303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2693035"/>
            <a:ext cx="11647170" cy="1193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做什么？怎么做？创造什么价值？</a:t>
            </a:r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055" y="2361565"/>
            <a:ext cx="11647170" cy="196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目标客户是谁？市场需求有多大？</a:t>
            </a:r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调研数据</a:t>
            </a:r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有没有？</a:t>
            </a:r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2586355"/>
            <a:ext cx="11647170" cy="1193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市场痛点到底是</a:t>
            </a:r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什么？</a:t>
            </a:r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2586355"/>
            <a:ext cx="11647170" cy="1193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盈利？</a:t>
            </a:r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35" y="2586355"/>
            <a:ext cx="11647170" cy="1193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已经做了哪些？做到什么</a:t>
            </a:r>
            <a:r>
              <a:rPr lang="zh-CN" altLang="en-US" sz="6000">
                <a:gradFill>
                  <a:gsLst>
                    <a:gs pos="50000">
                      <a:srgbClr val="97C8E1"/>
                    </a:gs>
                    <a:gs pos="0">
                      <a:srgbClr val="BADAEB"/>
                    </a:gs>
                    <a:gs pos="100000">
                      <a:srgbClr val="74B5D6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地步？</a:t>
            </a:r>
            <a:endParaRPr lang="zh-CN" altLang="en-US" sz="6000">
              <a:gradFill>
                <a:gsLst>
                  <a:gs pos="50000">
                    <a:srgbClr val="97C8E1"/>
                  </a:gs>
                  <a:gs pos="0">
                    <a:srgbClr val="BADAEB"/>
                  </a:gs>
                  <a:gs pos="100000">
                    <a:srgbClr val="74B5D6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9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9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29149"/>
  <p:tag name="KSO_WM_TEMPLATE_THUMBS_INDEX" val="1、5、6、7、9、1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8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8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8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9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9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9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9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0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0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0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1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2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8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8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29148"/>
  <p:tag name="KSO_WM_TEMPLATE_THUMBS_INDEX" val="1、4、7、9、10"/>
</p:tagLst>
</file>

<file path=ppt/tags/tag33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7471,&quot;width&quot;:5074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5074,&quot;width&quot;:2218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29144"/>
  <p:tag name="KSO_WM_TEMPLATE_THUMBS_INDEX" val="1、6、7、8、9、11、13、16、17、1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ISCONTENTSTITLE" val="0"/>
  <p:tag name="KSO_WM_UNIT_ISNUMDGMTITLE" val="0"/>
  <p:tag name="KSO_WM_UNIT_PRESET_TEXT" val="年度&#13;工作总结汇报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9149_1*a*1"/>
  <p:tag name="KSO_WM_TEMPLATE_CATEGORY" val="custom"/>
  <p:tag name="KSO_WM_TEMPLATE_INDEX" val="20229149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ID" val="custom20229149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9149"/>
  <p:tag name="KSO_WM_SLIDE_LAYOUT" val="a_b"/>
  <p:tag name="KSO_WM_SLIDE_LAYOUT_CNT" val="1_1"/>
  <p:tag name="KSO_WM_TEMPLATE_THUMBS_INDEX" val="1、5、6、7、9、10"/>
</p:tagLst>
</file>

<file path=ppt/tags/tag502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9"/>
</p:tagLst>
</file>

<file path=ppt/tags/tag503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9"/>
</p:tagLst>
</file>

<file path=ppt/tags/tag5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9148_7*a*1"/>
  <p:tag name="KSO_WM_TEMPLATE_CATEGORY" val="custom"/>
  <p:tag name="KSO_WM_TEMPLATE_INDEX" val="20229148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PRESET_TEXT" val="#O1"/>
  <p:tag name="KSO_WM_UNIT_NOCLEAR" val="0"/>
  <p:tag name="KSO_WM_UNIT_VALUE" val="7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9148_7*e*1"/>
  <p:tag name="KSO_WM_TEMPLATE_CATEGORY" val="custom"/>
  <p:tag name="KSO_WM_TEMPLATE_INDEX" val="20229148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ID" val="custom20229148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29148"/>
  <p:tag name="KSO_WM_SLIDE_TYPE" val="sectionTitle"/>
  <p:tag name="KSO_WM_SLIDE_SUBTYPE" val="pureTxt"/>
  <p:tag name="KSO_WM_SLIDE_LAYOUT" val="a_e_f"/>
  <p:tag name="KSO_WM_SLIDE_LAYOUT_CNT" val="1_1_1"/>
</p:tagLst>
</file>

<file path=ppt/tags/tag507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0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09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4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5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7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9148_7*a*1"/>
  <p:tag name="KSO_WM_TEMPLATE_CATEGORY" val="custom"/>
  <p:tag name="KSO_WM_TEMPLATE_INDEX" val="20229148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PRESET_TEXT" val="#O1"/>
  <p:tag name="KSO_WM_UNIT_NOCLEAR" val="0"/>
  <p:tag name="KSO_WM_UNIT_VALUE" val="7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9148_7*e*1"/>
  <p:tag name="KSO_WM_TEMPLATE_CATEGORY" val="custom"/>
  <p:tag name="KSO_WM_TEMPLATE_INDEX" val="20229148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ID" val="custom20229148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29148"/>
  <p:tag name="KSO_WM_SLIDE_TYPE" val="sectionTitle"/>
  <p:tag name="KSO_WM_SLIDE_SUBTYPE" val="pureTxt"/>
  <p:tag name="KSO_WM_SLIDE_LAYOUT" val="a_e_f"/>
  <p:tag name="KSO_WM_SLIDE_LAYOUT_CNT" val="1_1_1"/>
</p:tagLst>
</file>

<file path=ppt/tags/tag52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2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2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24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25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9148_7*a*1"/>
  <p:tag name="KSO_WM_TEMPLATE_CATEGORY" val="custom"/>
  <p:tag name="KSO_WM_TEMPLATE_INDEX" val="20229148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PRESET_TEXT" val="#O1"/>
  <p:tag name="KSO_WM_UNIT_NOCLEAR" val="0"/>
  <p:tag name="KSO_WM_UNIT_VALUE" val="7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9148_7*e*1"/>
  <p:tag name="KSO_WM_TEMPLATE_CATEGORY" val="custom"/>
  <p:tag name="KSO_WM_TEMPLATE_INDEX" val="20229148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SLIDE_ID" val="custom20229148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29148"/>
  <p:tag name="KSO_WM_SLIDE_TYPE" val="sectionTitle"/>
  <p:tag name="KSO_WM_SLIDE_SUBTYPE" val="pureTxt"/>
  <p:tag name="KSO_WM_SLIDE_LAYOUT" val="a_e_f"/>
  <p:tag name="KSO_WM_SLIDE_LAYOUT_CNT" val="1_1_1"/>
</p:tagLst>
</file>

<file path=ppt/tags/tag529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531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9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9144_18*a*1"/>
  <p:tag name="KSO_WM_TEMPLATE_CATEGORY" val="custom"/>
  <p:tag name="KSO_WM_TEMPLATE_INDEX" val="20229144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Thanks _x000B_For Watching."/>
  <p:tag name="KSO_WM_UNIT_NOCLEAR" val="1"/>
  <p:tag name="KSO_WM_UNIT_TYPE" val="a"/>
  <p:tag name="KSO_WM_UNIT_INDEX" val="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9144_18*b*1"/>
  <p:tag name="KSO_WM_TEMPLATE_CATEGORY" val="custom"/>
  <p:tag name="KSO_WM_TEMPLATE_INDEX" val="20229144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谢谢大家！"/>
  <p:tag name="KSO_WM_UNIT_NOCLEAR" val="0"/>
  <p:tag name="KSO_WM_UNIT_VALUE" val="8"/>
  <p:tag name="KSO_WM_UNIT_TYPE" val="b"/>
  <p:tag name="KSO_WM_UNIT_INDEX" val="1"/>
</p:tagLst>
</file>

<file path=ppt/tags/tag534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4"/>
  <p:tag name="KSO_WM_SLIDE_ID" val="custom20229144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535.xml><?xml version="1.0" encoding="utf-8"?>
<p:tagLst xmlns:p="http://schemas.openxmlformats.org/presentationml/2006/main">
  <p:tag name="COMMONDATA" val="eyJoZGlkIjoiMDExNzRhYWUwYjdkNjhkOGIzZGMyYzFmODUzNDdiOTYifQ=="/>
  <p:tag name="KSO_WPP_MARK_KEY" val="e4625b14-9a98-4be3-98b4-6dc454cd2a1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5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空白演示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CFE6FE"/>
      </a:dk2>
      <a:lt2>
        <a:srgbClr val="FFFFFF"/>
      </a:lt2>
      <a:accent1>
        <a:srgbClr val="1185FE"/>
      </a:accent1>
      <a:accent2>
        <a:srgbClr val="A3E0FF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SM 预置配色-深色">
      <a:dk1>
        <a:srgbClr val="000000"/>
      </a:dk1>
      <a:lt1>
        <a:srgbClr val="FFFFFF"/>
      </a:lt1>
      <a:dk2>
        <a:srgbClr val="0F1423"/>
      </a:dk2>
      <a:lt2>
        <a:srgbClr val="272B3A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20229144主题">
      <a:dk1>
        <a:srgbClr val="000000"/>
      </a:dk1>
      <a:lt1>
        <a:srgbClr val="FFFFFF"/>
      </a:lt1>
      <a:dk2>
        <a:srgbClr val="EBEFFF"/>
      </a:dk2>
      <a:lt2>
        <a:srgbClr val="FFFFFF"/>
      </a:lt2>
      <a:accent1>
        <a:srgbClr val="2956FF"/>
      </a:accent1>
      <a:accent2>
        <a:srgbClr val="0FD374"/>
      </a:accent2>
      <a:accent3>
        <a:srgbClr val="FFD247"/>
      </a:accent3>
      <a:accent4>
        <a:srgbClr val="FF7429"/>
      </a:accent4>
      <a:accent5>
        <a:srgbClr val="F84949"/>
      </a:accent5>
      <a:accent6>
        <a:srgbClr val="8337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oleObject" Target="C:/Users/21372/AppData/Local/Temp/wps.mXHpiO/WebExtensionDataSource%20in%20Wps.xlsx" TargetMode="External"/></Relationships>
</file>

<file path=ppt/webExtensions/_rels/webExtension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package" Target="../embeddings/Workbook1.xlsx"/></Relationships>
</file>

<file path=ppt/webExtensions/webExtension1.xml><?xml version="1.0" encoding="utf-8"?>
<wpswe:webExtension xmlns:wpswe="http://www.wps.cn/officeDocument/2018/webExtension">
  <wpswe:extSource id="dschart" version="1.0"/>
  <wpswe:properties>
    <wpswe:property key="DiscardFirstCodeChange" value="0"/>
    <wpswe:property key="autoSnapshot" value="0"/>
    <wpswe:property key="dschart" value="{&quot;dschart_data&quot;:{&quot;blockId&quot;:&quot;161243067126556290&quot;,&quot;chart_type&quot;:&quot;饼图&quot;,&quot;classifty_type&quot;:[&quot;占比类&quot;],&quot;dataSrc&quot;:{&quot;data&quot;:[[[&quot;要点&quot;,&quot;占比（%）&quot;],[&quot;教育维度&quot;,&quot;30&quot;],[&quot;创新维度&quot;,&quot;20&quot;],[&quot;团队维度&quot;,&quot;20&quot;],[&quot;商业维度&quot;,&quot;20&quot;],[&quot;社会价值&quot;,&quot;10&quot;]]],&quot;dataType&quot;:&quot;object-table&quot;,&quot;download&quot;:false,&quot;srcType&quot;:&quot;local&quot;,&quot;url&quot;:&quot;&quot;},&quot;function_type&quot;:[&quot;饼图&quot;],&quot;gif&quot;:&quot;//web.docer.wpscdn.cn/docer/ds-page/images/5544734748594536493.gif?imageView2/2/w/500/quality/90&quot;,&quot;isFree&quot;:&quot;1&quot;,&quot;label&quot;:&quot;&lt;d-corner-pie-chart&gt;&quot;,&quot;projectId&quot;:&quot;5544734748594536493&quot;,&quot;props&quot;:{&quot;animation&quot;:{&quot;duration&quot;:&quot;1.5&quot;,&quot;easeStyle&quot;:&quot;&quot;,&quot;endPause&quot;:&quot;1&quot;,&quot;moveOptions&quot;:[&quot;轮子&quot;,&quot;百叶窗&quot;,&quot;折扇&quot;,&quot;径向展开&quot;],&quot;moveStyle&quot;:&quot;轮子&quot;,&quot;startDelay&quot;:&quot;0&quot;,&quot;transition&quot;:true},&quot;axis&quot;:&quot;&quot;,&quot;backgroundColor&quot;:&quot;#FFFFFF&quot;,&quot;colors&quot;:{&quot;colorControlers&quot;:[&quot;multiple&quot;,&quot;linear&quot;],&quot;list&quot;:[0,1,2,3,4],&quot;type&quot;:&quot;multiple&quot;},&quot;display&quot;:{&quot;borderColor&quot;:&quot;#FFFFFF&quot;,&quot;borderWidth&quot;:&quot;1&quot;,&quot;cornerRadius&quot;:&quot;10&quot;,&quot;fillOpacity&quot;:&quot;1&quot;,&quot;gapPercentage&quot;:&quot;0&quot;,&quot;innerRadiusRatio&quot;:&quot;0&quot;},&quot;label&quot;:{&quot;contentChoice&quot;:[&quot;名称&quot;],&quot;contentOption&quot;:[&quot;名称&quot;,&quot;百分比&quot;,&quot;数值&quot;],&quot;display&quot;:true,&quot;positionChoice&quot;:&quot;内部周向&quot;,&quot;positionOptions&quot;:[&quot;内部周向&quot;,&quot;内部水平&quot;,&quot;外部&quot;],&quot;suffix&quot;:&quot;&quot;,&quot;textLabel&quot;:{&quot;color&quot;:&quot;#545454&quot;,&quot;fontFamily&quot;:&quot;黑体&quot;,&quot;fontSize&quot;:&quot;14&quot;}},&quot;legend&quot;:{&quot;color&quot;:[&quot;#545454&quot;],&quot;fontFamily&quot;:[&quot;黑体&quot;],&quot;fontSize&quot;:&quot;14&quot;,&quot;lineHeight&quot;:&quot;15&quot;,&quot;show&quot;:true,&quot;style&quot;:&quot;&quot;,&quot;styleOptions&quot;:[],&quot;xPosition&quot;:&quot;center&quot;,&quot;yPosition&quot;:&quot;bottom&quot;},&quot;logoDisplay&quot;:{&quot;bottomLineHeight&quot;:&quot;15&quot;,&quot;imgHeight&quot;:&quot;32&quot;,&quot;imgUrl&quot;:&quot;https://ss1.dydata.io/newchartLogo.png&quot;,&quot;show&quot;:true,&quot;topLineHeight&quot;:&quot;11&quot;},&quot;map&quot;:[[{&quot;allowType&quot;:[&quot;string&quot;],&quot;configurable&quot;:false,&quot;function&quot;:&quot;objCol&quot;,&quot;index&quot;:0,&quot;isLegend&quot;:true,&quot;name&quot;:&quot;名称&quot;},{&quot;allowType&quot;:[&quot;number&quot;],&quot;configurable&quot;:false,&quot;function&quot;:&quot;vCol&quot;,&quot;index&quot;:1,&quot;isLegend&quot;:false,&quot;name&quot;:&quot;值&quot;}]],&quot;numberFormat&quot;:{&quot;decimalPlaces&quot;:&quot;&quot;,&quot;style&quot;:&quot;1000.00&quot;},&quot;paddings&quot;:{&quot;bottom&quot;:&quot;33&quot;,&quot;chartBottom&quot;:&quot;5&quot;,&quot;left&quot;:&quot;24&quot;,&quot;right&quot;:&quot;24&quot;,&quot;top&quot;:&quot;24&quot;},&quot;publishDisplay&quot;:{&quot;color&quot;:&quot;#878787&quot;,&quot;fontFamily&quot;:&quot;黑体&quot;,&quot;fontSize&quot;:&quot;14&quot;,&quot;show&quot;:true,&quot;text&quot;:&quot;镝数出品&quot;},&quot;shadow&quot;:{&quot;display&quot;:false,&quot;shadowAngle&quot;:&quot;45&quot;,&quot;shadowBlur&quot;:&quot;5&quot;,&quot;shadowColor&quot;:&quot;#c6c6c6&quot;,&quot;shadowOpacity&quot;:&quot;100&quot;,&quot;shadowRadius&quot;:&quot;3&quot;},&quot;size&quot;:{&quot;height&quot;:873,&quot;ratio&quot;:&quot;&quot;,&quot;rotate&quot;:0,&quot;width&quot;:1530},&quot;sourceDisplay&quot;:{&quot;color&quot;:&quot;#878787&quot;,&quot;fontFamily&quot;:&quot;黑体&quot;,&quot;fontSize&quot;:&quot;14&quot;,&quot;show&quot;:false,&quot;text&quot;:&quot;数据来源：示例数据&quot;,&quot;topLineHeight&quot;:&quot;15&quot;,&quot;xPosition&quot;:&quot;left&quot;,&quot;yPosition&quot;:&quot;bottom&quot;},&quot;titleDisplay&quot;:{&quot;color&quot;:&quot;#4c4c4c&quot;,&quot;fontFamily&quot;:&quot;黑体&quot;,&quot;fontSize&quot;:&quot;36&quot;,&quot;lineHeight&quot;:&quot;10&quot;,&quot;show&quot;:false,&quot;text&quot;:&quot;中国网红受教育水平&quot;,&quot;totalHeight&quot;:&quot;39&quot;,&quot;xPosition&quot;:&quot;left&quot;,&quot;yPosition&quot;:&quot;top&quot;},&quot;tooltip&quot;:true,&quot;unitDisplay&quot;:{&quot;bottomLineHeight&quot;:&quot;15&quot;,&quot;color&quot;:&quot;#878787&quot;,&quot;fontFamily&quot;:&quot;黑体&quot;,&quot;fontSize&quot;:&quot;14&quot;,&quot;show&quot;:false,&quot;text&quot;:&quot;单位：%&quot;,&quot;xPosition&quot;:&quot;left&quot;,&quot;yPosition&quot;:&quot;top&quot;},&quot;watermarkDisplay&quot;:{&quot;imgHeight&quot;:&quot;80&quot;,&quot;imgUrl&quot;:&quot;https://ss1.dydata.io/newchartWatermark.png&quot;,&quot;imgWidth&quot;:&quot;80&quot;,&quot;show&quot;:false}},&quot;templateId&quot;:&quot;5544734748594536493-6&quot;,&quot;templateSwitch&quot;:&quot;key-value&quot;,&quot;theme&quot;:{&quot;_id&quot;:56,&quot;axis&quot;:{&quot;color&quot;:&quot;#a1a1a1&quot;},&quot;backgroundColor&quot;:&quot;#FFFFFF&quot;,&quot;card_color&quot;:&quot;#F9F9F9&quot;,&quot;colors&quot;:[&quot;#7578EC&quot;,&quot;#F7B802&quot;,&quot;#F18703&quot;,&quot;#F35B06&quot;,&quot;#552EEF&quot;,&quot;#FFA100&quot;,&quot;#7578EC&quot;,&quot;#F7B802&quot;,&quot;#F18703&quot;,&quot;#F35B06&quot;,&quot;#552EEF&quot;,&quot;#FFA100&quot;,&quot;#552EEF&quot;,&quot;#FFA100&quot;],&quot;fonts&quot;:{&quot;accessoryColor&quot;:&quot;#878787&quot;,&quot;color&quot;:&quot;#545454&quot;,&quot;fontFamily&quot;:&quot;阿里巴巴普惠体常规&quot;,&quot;fontSize&quot;:&quot;14&quot;},&quot;grid&quot;:{&quot;color&quot;:&quot;#ccc&quot;},&quot;name&quot;:&quot;新奇撞彩&quot;,&quot;price&quot;:3,&quot;shapeColor&quot;:1,&quot;themeId&quot;:56,&quot;thumb&quot;:&quot;https://ss1.dydata.io/v2/themes/56.png&quot;,&quot;titleFont&quot;:{&quot;color&quot;:&quot;#4c4c4c&quot;,&quot;fontFamily&quot;:&quot;阿里巴巴普惠体 常规&quot;,&quot;fontSize&quot;:&quot;36&quot;},&quot;typeColor&quot;:{&quot;name&quot;:[&quot;紫色&quot;],&quot;num&quot;:[&quot;3&quot;]},&quot;typeStyle&quot;:{&quot;name&quot;:[&quot;卡通&quot;],&quot;num&quot;:[&quot;1&quot;]}},&quot;thumb&quot;:&quot;./images/5544734748594536493-6.png&quot;,&quot;title&quot;:&quot;基础饼图（圆角）&quot;,&quot;type&quot;:&quot;chart&quot;},&quot;dschart_id&quot;:&quot;5544734748594536493-6&quot;,&quot;id&quot;:&quot;231&quot;}"/>
    <wpswe:property key="isUseCommonErrorPage" value="false"/>
    <wpswe:property key="loadingImage" value="res:/icons/DsWebShapeDefaultPage.svg"/>
  </wpswe:properties>
  <wpswe:watchingCache>
    <wpswe:linkPath>C:/Users/21372/AppData/Local/Temp/wps.mXHpiO/WebExtensionDataSource in Wps.xlsx</wpswe:linkPath>
  </wpswe:watchingCache>
  <wpswe:snapshot xmlns:r="http://schemas.openxmlformats.org/officeDocument/2006/relationships" r:embed="rId2"/>
  <wpswe:externalData xmlns:r="http://schemas.openxmlformats.org/officeDocument/2006/relationships" r:id="rId1"/>
  <wpswe:url>https://clientweb.docer.wps.cn/ds/1.0.0/webShapeView?id=231&amp;dschart_id=5544734748594536493-6&amp;from=chartwins&amp;productEntry=insert&amp;sceneEntry=rec&amp;flag=1003</wpswe:url>
  <wpswe:constantSnapshot>false</wpswe:constantSnapshot>
</wpswe:webExtension>
</file>

<file path=ppt/webExtensions/webExtension2.xml><?xml version="1.0" encoding="utf-8"?>
<wpswe:webExtension xmlns:wpswe="http://www.wps.cn/officeDocument/2018/webExtension">
  <wpswe:extSource id="dschart" version="1.0"/>
  <wpswe:properties>
    <wpswe:property key="DiscardFirstCodeChange" value="0"/>
    <wpswe:property key="autoSnapshot" value="0"/>
    <wpswe:property key="dschart" value="{&quot;dschart_data&quot;:{&quot;blockId&quot;:&quot;161243067126556290&quot;,&quot;chart_type&quot;:&quot;饼图&quot;,&quot;classifty_type&quot;:[&quot;占比类&quot;],&quot;dataSrc&quot;:{&quot;data&quot;:[[[&quot;要点&quot;,&quot;占比（%）&quot;],[&quot;教育维度&quot;,&quot;20&quot;],[&quot;创新维度&quot;,&quot;20&quot;],[&quot;团队维度&quot;,&quot;20&quot;],[&quot;商业维度&quot;,&quot;30&quot;],[&quot;社会价值&quot;,&quot;10&quot;]]],&quot;dataType&quot;:&quot;object-table&quot;,&quot;download&quot;:false,&quot;srcType&quot;:&quot;local&quot;,&quot;url&quot;:&quot;&quot;},&quot;function_type&quot;:[&quot;饼图&quot;],&quot;gif&quot;:&quot;//web.docer.wpscdn.cn/docer/ds-page/images/5544734748594536493.gif?imageView2/2/w/500/quality/90&quot;,&quot;isFree&quot;:&quot;1&quot;,&quot;label&quot;:&quot;&lt;d-corner-pie-chart&gt;&quot;,&quot;projectId&quot;:&quot;5544734748594536493&quot;,&quot;props&quot;:{&quot;animation&quot;:{&quot;duration&quot;:&quot;1.5&quot;,&quot;easeStyle&quot;:&quot;&quot;,&quot;endPause&quot;:&quot;1&quot;,&quot;moveOptions&quot;:[&quot;轮子&quot;,&quot;百叶窗&quot;,&quot;折扇&quot;,&quot;径向展开&quot;],&quot;moveStyle&quot;:&quot;轮子&quot;,&quot;startDelay&quot;:&quot;0&quot;,&quot;transition&quot;:true},&quot;axis&quot;:&quot;&quot;,&quot;backgroundColor&quot;:&quot;#FFFFFF&quot;,&quot;colors&quot;:{&quot;colorControlers&quot;:[&quot;multiple&quot;,&quot;linear&quot;],&quot;list&quot;:[0,1,2,3,4],&quot;type&quot;:&quot;multiple&quot;},&quot;display&quot;:{&quot;borderColor&quot;:&quot;#FFFFFF&quot;,&quot;borderWidth&quot;:&quot;1&quot;,&quot;cornerRadius&quot;:&quot;10&quot;,&quot;fillOpacity&quot;:&quot;1&quot;,&quot;gapPercentage&quot;:&quot;0&quot;,&quot;innerRadiusRatio&quot;:&quot;0&quot;},&quot;label&quot;:{&quot;contentChoice&quot;:[&quot;名称&quot;],&quot;contentOption&quot;:[&quot;名称&quot;,&quot;百分比&quot;,&quot;数值&quot;],&quot;display&quot;:true,&quot;positionChoice&quot;:&quot;内部周向&quot;,&quot;positionOptions&quot;:[&quot;内部周向&quot;,&quot;内部水平&quot;,&quot;外部&quot;],&quot;suffix&quot;:&quot;&quot;,&quot;textLabel&quot;:{&quot;color&quot;:&quot;#545454&quot;,&quot;fontFamily&quot;:&quot;黑体&quot;,&quot;fontSize&quot;:&quot;14&quot;}},&quot;legend&quot;:{&quot;color&quot;:[&quot;#545454&quot;],&quot;fontFamily&quot;:[&quot;黑体&quot;],&quot;fontSize&quot;:&quot;14&quot;,&quot;lineHeight&quot;:&quot;15&quot;,&quot;show&quot;:true,&quot;style&quot;:&quot;&quot;,&quot;styleOptions&quot;:[],&quot;xPosition&quot;:&quot;center&quot;,&quot;yPosition&quot;:&quot;bottom&quot;},&quot;logoDisplay&quot;:{&quot;bottomLineHeight&quot;:&quot;15&quot;,&quot;imgHeight&quot;:&quot;32&quot;,&quot;imgUrl&quot;:&quot;https://ss1.dydata.io/newchartLogo.png&quot;,&quot;show&quot;:true,&quot;topLineHeight&quot;:&quot;11&quot;},&quot;map&quot;:[[{&quot;allowType&quot;:[&quot;string&quot;],&quot;configurable&quot;:false,&quot;function&quot;:&quot;objCol&quot;,&quot;index&quot;:0,&quot;isLegend&quot;:true,&quot;name&quot;:&quot;名称&quot;},{&quot;allowType&quot;:[&quot;number&quot;],&quot;configurable&quot;:false,&quot;function&quot;:&quot;vCol&quot;,&quot;index&quot;:1,&quot;isLegend&quot;:false,&quot;name&quot;:&quot;值&quot;}]],&quot;numberFormat&quot;:{&quot;decimalPlaces&quot;:&quot;&quot;,&quot;style&quot;:&quot;1000.00&quot;},&quot;paddings&quot;:{&quot;bottom&quot;:&quot;33&quot;,&quot;chartBottom&quot;:&quot;5&quot;,&quot;left&quot;:&quot;24&quot;,&quot;right&quot;:&quot;24&quot;,&quot;top&quot;:&quot;24&quot;},&quot;publishDisplay&quot;:{&quot;color&quot;:&quot;#878787&quot;,&quot;fontFamily&quot;:&quot;黑体&quot;,&quot;fontSize&quot;:&quot;14&quot;,&quot;show&quot;:true,&quot;text&quot;:&quot;镝数出品&quot;},&quot;shadow&quot;:{&quot;display&quot;:false,&quot;shadowAngle&quot;:&quot;45&quot;,&quot;shadowBlur&quot;:&quot;5&quot;,&quot;shadowColor&quot;:&quot;#c6c6c6&quot;,&quot;shadowOpacity&quot;:&quot;100&quot;,&quot;shadowRadius&quot;:&quot;3&quot;},&quot;size&quot;:{&quot;height&quot;:873,&quot;ratio&quot;:&quot;&quot;,&quot;rotate&quot;:0,&quot;width&quot;:1530},&quot;sourceDisplay&quot;:{&quot;color&quot;:&quot;#878787&quot;,&quot;fontFamily&quot;:&quot;黑体&quot;,&quot;fontSize&quot;:&quot;14&quot;,&quot;show&quot;:false,&quot;text&quot;:&quot;数据来源：示例数据&quot;,&quot;topLineHeight&quot;:&quot;15&quot;,&quot;xPosition&quot;:&quot;left&quot;,&quot;yPosition&quot;:&quot;bottom&quot;},&quot;titleDisplay&quot;:{&quot;color&quot;:&quot;#4c4c4c&quot;,&quot;fontFamily&quot;:&quot;黑体&quot;,&quot;fontSize&quot;:&quot;36&quot;,&quot;lineHeight&quot;:&quot;10&quot;,&quot;show&quot;:false,&quot;text&quot;:&quot;中国网红受教育水平&quot;,&quot;totalHeight&quot;:&quot;39&quot;,&quot;xPosition&quot;:&quot;left&quot;,&quot;yPosition&quot;:&quot;top&quot;},&quot;tooltip&quot;:true,&quot;unitDisplay&quot;:{&quot;bottomLineHeight&quot;:&quot;15&quot;,&quot;color&quot;:&quot;#878787&quot;,&quot;fontFamily&quot;:&quot;黑体&quot;,&quot;fontSize&quot;:&quot;14&quot;,&quot;show&quot;:false,&quot;text&quot;:&quot;单位：%&quot;,&quot;xPosition&quot;:&quot;left&quot;,&quot;yPosition&quot;:&quot;top&quot;},&quot;watermarkDisplay&quot;:{&quot;imgHeight&quot;:&quot;80&quot;,&quot;imgUrl&quot;:&quot;https://ss1.dydata.io/newchartWatermark.png&quot;,&quot;imgWidth&quot;:&quot;80&quot;,&quot;show&quot;:false}},&quot;templateId&quot;:&quot;5544734748594536493-6&quot;,&quot;templateSwitch&quot;:&quot;key-value&quot;,&quot;theme&quot;:{&quot;_id&quot;:56,&quot;axis&quot;:{&quot;color&quot;:&quot;#a1a1a1&quot;},&quot;backgroundColor&quot;:&quot;#FFFFFF&quot;,&quot;card_color&quot;:&quot;#F9F9F9&quot;,&quot;colors&quot;:[&quot;#7578EC&quot;,&quot;#F7B802&quot;,&quot;#F18703&quot;,&quot;#F35B06&quot;,&quot;#552EEF&quot;,&quot;#FFA100&quot;,&quot;#7578EC&quot;,&quot;#F7B802&quot;,&quot;#F18703&quot;,&quot;#F35B06&quot;,&quot;#552EEF&quot;,&quot;#FFA100&quot;,&quot;#552EEF&quot;,&quot;#FFA100&quot;],&quot;fonts&quot;:{&quot;accessoryColor&quot;:&quot;#878787&quot;,&quot;color&quot;:&quot;#545454&quot;,&quot;fontFamily&quot;:&quot;阿里巴巴普惠体常规&quot;,&quot;fontSize&quot;:&quot;14&quot;},&quot;grid&quot;:{&quot;color&quot;:&quot;#ccc&quot;},&quot;name&quot;:&quot;新奇撞彩&quot;,&quot;price&quot;:3,&quot;shapeColor&quot;:1,&quot;themeId&quot;:56,&quot;thumb&quot;:&quot;https://ss1.dydata.io/v2/themes/56.png&quot;,&quot;titleFont&quot;:{&quot;color&quot;:&quot;#4c4c4c&quot;,&quot;fontFamily&quot;:&quot;阿里巴巴普惠体 常规&quot;,&quot;fontSize&quot;:&quot;36&quot;},&quot;typeColor&quot;:{&quot;name&quot;:[&quot;紫色&quot;],&quot;num&quot;:[&quot;3&quot;]},&quot;typeStyle&quot;:{&quot;name&quot;:[&quot;卡通&quot;],&quot;num&quot;:[&quot;1&quot;]}},&quot;thumb&quot;:&quot;./images/5544734748594536493-6.png&quot;,&quot;title&quot;:&quot;基础饼图（圆角）&quot;,&quot;type&quot;:&quot;chart&quot;},&quot;dschart_id&quot;:&quot;5544734748594536493-6&quot;,&quot;id&quot;:&quot;231&quot;}"/>
    <wpswe:property key="isUseCommonErrorPage" value="false"/>
    <wpswe:property key="loadingImage" value="res:/icons/DsWebShapeDefaultPage.svg"/>
  </wpswe:properties>
  <wpswe:watchingCache>
    <wpswe:linkPath>C:/Users/Administrator/AppData/Local/Temp/wps.aUQyxK/Workbook2.xlsx</wpswe:linkPath>
  </wpswe:watchingCache>
  <wpswe:snapshot xmlns:r="http://schemas.openxmlformats.org/officeDocument/2006/relationships" r:embed="rId2"/>
  <wpswe:externalData xmlns:r="http://schemas.openxmlformats.org/officeDocument/2006/relationships" r:id="rId1"/>
  <wpswe:url>https://clientweb.docer.wps.cn/ds/1.0.0/webShapeView?id=231&amp;dschart_id=5544734748594536493-6&amp;from=chartwins&amp;productEntry=insert&amp;sceneEntry=rec&amp;flag=1003</wpswe:url>
  <wpswe:constantSnapshot>false</wpswe:constantSnapshot>
</wps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演示</Application>
  <PresentationFormat>宽屏</PresentationFormat>
  <Paragraphs>106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Caros Heavy</vt:lpstr>
      <vt:lpstr>Yu Gothic UI Semibold</vt:lpstr>
      <vt:lpstr>Arial Unicode MS</vt:lpstr>
      <vt:lpstr>Calibri</vt:lpstr>
      <vt:lpstr>Office 主题​​</vt:lpstr>
      <vt:lpstr>1_Office 主题​​</vt:lpstr>
      <vt:lpstr>2_Office 主题​​</vt:lpstr>
      <vt:lpstr>3_Office 主题​​</vt:lpstr>
      <vt:lpstr>2023 创新创业校赛 问题总结会</vt:lpstr>
      <vt:lpstr>创意组</vt:lpstr>
      <vt:lpstr>创业组</vt:lpstr>
      <vt:lpstr>校赛中产生的问题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讲座中所提问题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备赛要点</vt:lpstr>
      <vt:lpstr>PowerPoint 演示文稿</vt:lpstr>
      <vt:lpstr>实践启蒙组: 重点项目体现创意、创造和创新，调研后企业发展前景市场容量，公司战略、团队结构、营销策略、财务分析.</vt:lpstr>
      <vt:lpstr>PowerPoint 演示文稿</vt:lpstr>
      <vt:lpstr>Thanks  For Watching.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John Tao</cp:lastModifiedBy>
  <cp:revision>226</cp:revision>
  <dcterms:created xsi:type="dcterms:W3CDTF">2019-06-19T02:08:00Z</dcterms:created>
  <dcterms:modified xsi:type="dcterms:W3CDTF">2024-05-22T14:53:35Z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197007C2EBFB4393B4D9A3D49177AA46</vt:lpwstr>
  </property>
</Properties>
</file>